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28"/>
  </p:handoutMasterIdLst>
  <p:sldIdLst>
    <p:sldId id="256" r:id="rId2"/>
    <p:sldId id="272" r:id="rId3"/>
    <p:sldId id="273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6" r:id="rId13"/>
    <p:sldId id="287" r:id="rId14"/>
    <p:sldId id="283" r:id="rId15"/>
    <p:sldId id="284" r:id="rId16"/>
    <p:sldId id="288" r:id="rId17"/>
    <p:sldId id="289" r:id="rId18"/>
    <p:sldId id="290" r:id="rId19"/>
    <p:sldId id="291" r:id="rId20"/>
    <p:sldId id="293" r:id="rId21"/>
    <p:sldId id="292" r:id="rId22"/>
    <p:sldId id="294" r:id="rId23"/>
    <p:sldId id="295" r:id="rId24"/>
    <p:sldId id="297" r:id="rId25"/>
    <p:sldId id="296" r:id="rId26"/>
    <p:sldId id="298" r:id="rId27"/>
  </p:sldIdLst>
  <p:sldSz cx="18000663" cy="13320713"/>
  <p:notesSz cx="6858000" cy="9144000"/>
  <p:defaultTextStyle>
    <a:defPPr>
      <a:defRPr lang="en-US"/>
    </a:defPPr>
    <a:lvl1pPr marL="0" algn="l" defTabSz="1789755" rtl="0" eaLnBrk="1" latinLnBrk="0" hangingPunct="1">
      <a:defRPr sz="3523" kern="1200">
        <a:solidFill>
          <a:schemeClr val="tx1"/>
        </a:solidFill>
        <a:latin typeface="+mn-lt"/>
        <a:ea typeface="+mn-ea"/>
        <a:cs typeface="+mn-cs"/>
      </a:defRPr>
    </a:lvl1pPr>
    <a:lvl2pPr marL="894878" algn="l" defTabSz="1789755" rtl="0" eaLnBrk="1" latinLnBrk="0" hangingPunct="1">
      <a:defRPr sz="3523" kern="1200">
        <a:solidFill>
          <a:schemeClr val="tx1"/>
        </a:solidFill>
        <a:latin typeface="+mn-lt"/>
        <a:ea typeface="+mn-ea"/>
        <a:cs typeface="+mn-cs"/>
      </a:defRPr>
    </a:lvl2pPr>
    <a:lvl3pPr marL="1789755" algn="l" defTabSz="1789755" rtl="0" eaLnBrk="1" latinLnBrk="0" hangingPunct="1">
      <a:defRPr sz="3523" kern="1200">
        <a:solidFill>
          <a:schemeClr val="tx1"/>
        </a:solidFill>
        <a:latin typeface="+mn-lt"/>
        <a:ea typeface="+mn-ea"/>
        <a:cs typeface="+mn-cs"/>
      </a:defRPr>
    </a:lvl3pPr>
    <a:lvl4pPr marL="2684633" algn="l" defTabSz="1789755" rtl="0" eaLnBrk="1" latinLnBrk="0" hangingPunct="1">
      <a:defRPr sz="3523" kern="1200">
        <a:solidFill>
          <a:schemeClr val="tx1"/>
        </a:solidFill>
        <a:latin typeface="+mn-lt"/>
        <a:ea typeface="+mn-ea"/>
        <a:cs typeface="+mn-cs"/>
      </a:defRPr>
    </a:lvl4pPr>
    <a:lvl5pPr marL="3579510" algn="l" defTabSz="1789755" rtl="0" eaLnBrk="1" latinLnBrk="0" hangingPunct="1">
      <a:defRPr sz="3523" kern="1200">
        <a:solidFill>
          <a:schemeClr val="tx1"/>
        </a:solidFill>
        <a:latin typeface="+mn-lt"/>
        <a:ea typeface="+mn-ea"/>
        <a:cs typeface="+mn-cs"/>
      </a:defRPr>
    </a:lvl5pPr>
    <a:lvl6pPr marL="4474388" algn="l" defTabSz="1789755" rtl="0" eaLnBrk="1" latinLnBrk="0" hangingPunct="1">
      <a:defRPr sz="3523" kern="1200">
        <a:solidFill>
          <a:schemeClr val="tx1"/>
        </a:solidFill>
        <a:latin typeface="+mn-lt"/>
        <a:ea typeface="+mn-ea"/>
        <a:cs typeface="+mn-cs"/>
      </a:defRPr>
    </a:lvl6pPr>
    <a:lvl7pPr marL="5369265" algn="l" defTabSz="1789755" rtl="0" eaLnBrk="1" latinLnBrk="0" hangingPunct="1">
      <a:defRPr sz="3523" kern="1200">
        <a:solidFill>
          <a:schemeClr val="tx1"/>
        </a:solidFill>
        <a:latin typeface="+mn-lt"/>
        <a:ea typeface="+mn-ea"/>
        <a:cs typeface="+mn-cs"/>
      </a:defRPr>
    </a:lvl7pPr>
    <a:lvl8pPr marL="6264143" algn="l" defTabSz="1789755" rtl="0" eaLnBrk="1" latinLnBrk="0" hangingPunct="1">
      <a:defRPr sz="3523" kern="1200">
        <a:solidFill>
          <a:schemeClr val="tx1"/>
        </a:solidFill>
        <a:latin typeface="+mn-lt"/>
        <a:ea typeface="+mn-ea"/>
        <a:cs typeface="+mn-cs"/>
      </a:defRPr>
    </a:lvl8pPr>
    <a:lvl9pPr marL="7159020" algn="l" defTabSz="1789755" rtl="0" eaLnBrk="1" latinLnBrk="0" hangingPunct="1">
      <a:defRPr sz="352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  <a:srgbClr val="FFCC99"/>
    <a:srgbClr val="6600FF"/>
    <a:srgbClr val="FF99FF"/>
    <a:srgbClr val="33CCFF"/>
    <a:srgbClr val="66FFCC"/>
    <a:srgbClr val="FFFFFF"/>
    <a:srgbClr val="A6B727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4" d="100"/>
          <a:sy n="44" d="100"/>
        </p:scale>
        <p:origin x="1325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image" Target="../media/image33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8A8858-A102-4D28-835E-C40E78A157D2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BA6698C-05EB-4B46-A48B-FC683790E469}">
      <dgm:prSet custT="1"/>
      <dgm:spPr/>
      <dgm:t>
        <a:bodyPr/>
        <a:lstStyle/>
        <a:p>
          <a:pPr rtl="0"/>
          <a:r>
            <a:rPr lang="th-TH" sz="4800" b="1" dirty="0" smtClean="0"/>
            <a:t>โทรทัศน์</a:t>
          </a:r>
          <a:endParaRPr lang="en-US" sz="4800" dirty="0"/>
        </a:p>
      </dgm:t>
    </dgm:pt>
    <dgm:pt modelId="{2F0D6ED9-C721-4A1D-94A7-FFDCF5DB33B6}" type="parTrans" cxnId="{ACB481B2-202B-4145-9370-3FDB28BB6495}">
      <dgm:prSet/>
      <dgm:spPr/>
      <dgm:t>
        <a:bodyPr/>
        <a:lstStyle/>
        <a:p>
          <a:endParaRPr lang="en-US"/>
        </a:p>
      </dgm:t>
    </dgm:pt>
    <dgm:pt modelId="{0F083081-BA4E-4F75-8F06-4077EE58AABE}" type="sibTrans" cxnId="{ACB481B2-202B-4145-9370-3FDB28BB6495}">
      <dgm:prSet/>
      <dgm:spPr/>
      <dgm:t>
        <a:bodyPr/>
        <a:lstStyle/>
        <a:p>
          <a:endParaRPr lang="en-US"/>
        </a:p>
      </dgm:t>
    </dgm:pt>
    <dgm:pt modelId="{406521B0-F8BA-4444-9D77-4A356E4A60E7}">
      <dgm:prSet custT="1"/>
      <dgm:spPr/>
      <dgm:t>
        <a:bodyPr/>
        <a:lstStyle/>
        <a:p>
          <a:pPr rtl="0"/>
          <a:r>
            <a:rPr lang="th-TH" sz="4800" b="1" dirty="0" smtClean="0"/>
            <a:t>วิทยุ</a:t>
          </a:r>
          <a:endParaRPr lang="en-US" sz="4800" dirty="0"/>
        </a:p>
      </dgm:t>
    </dgm:pt>
    <dgm:pt modelId="{B69166A7-BC20-441B-872E-2C1757A164C4}" type="parTrans" cxnId="{E3B7CB93-243F-47CF-9E4B-1C1F70597563}">
      <dgm:prSet/>
      <dgm:spPr/>
      <dgm:t>
        <a:bodyPr/>
        <a:lstStyle/>
        <a:p>
          <a:endParaRPr lang="en-US"/>
        </a:p>
      </dgm:t>
    </dgm:pt>
    <dgm:pt modelId="{0BF1E95A-18C6-49EB-BC0C-13EBB18D6105}" type="sibTrans" cxnId="{E3B7CB93-243F-47CF-9E4B-1C1F70597563}">
      <dgm:prSet/>
      <dgm:spPr/>
      <dgm:t>
        <a:bodyPr/>
        <a:lstStyle/>
        <a:p>
          <a:endParaRPr lang="en-US"/>
        </a:p>
      </dgm:t>
    </dgm:pt>
    <dgm:pt modelId="{57431C42-4D86-44B5-B3E9-651FBCFAFF6B}">
      <dgm:prSet custT="1"/>
      <dgm:spPr/>
      <dgm:t>
        <a:bodyPr/>
        <a:lstStyle/>
        <a:p>
          <a:pPr rtl="0"/>
          <a:r>
            <a:rPr lang="th-TH" sz="4800" b="1" dirty="0" smtClean="0"/>
            <a:t>เว็บไซต์</a:t>
          </a:r>
          <a:endParaRPr lang="en-US" sz="4800" dirty="0"/>
        </a:p>
      </dgm:t>
    </dgm:pt>
    <dgm:pt modelId="{EEF71743-CA02-4FE9-B379-413D23FAE247}" type="parTrans" cxnId="{E9A04C9C-51B8-4A9A-8836-47793F78B60F}">
      <dgm:prSet/>
      <dgm:spPr/>
      <dgm:t>
        <a:bodyPr/>
        <a:lstStyle/>
        <a:p>
          <a:endParaRPr lang="en-US"/>
        </a:p>
      </dgm:t>
    </dgm:pt>
    <dgm:pt modelId="{FD005453-DCB7-4233-976F-B353E9BD5834}" type="sibTrans" cxnId="{E9A04C9C-51B8-4A9A-8836-47793F78B60F}">
      <dgm:prSet/>
      <dgm:spPr/>
      <dgm:t>
        <a:bodyPr/>
        <a:lstStyle/>
        <a:p>
          <a:endParaRPr lang="en-US"/>
        </a:p>
      </dgm:t>
    </dgm:pt>
    <dgm:pt modelId="{1E1B4105-4660-4B00-A51F-9A9C7923D054}">
      <dgm:prSet custT="1"/>
      <dgm:spPr/>
      <dgm:t>
        <a:bodyPr/>
        <a:lstStyle/>
        <a:p>
          <a:pPr rtl="0"/>
          <a:r>
            <a:rPr lang="th-TH" sz="4800" b="1" dirty="0" smtClean="0"/>
            <a:t>บทความ</a:t>
          </a:r>
          <a:endParaRPr lang="en-US" sz="4800" dirty="0"/>
        </a:p>
      </dgm:t>
    </dgm:pt>
    <dgm:pt modelId="{25E00C3E-B192-49DC-88EE-AC2AB98EF132}" type="parTrans" cxnId="{593CB1A1-4FFF-4ABC-B376-DF57F66C2E3E}">
      <dgm:prSet/>
      <dgm:spPr/>
      <dgm:t>
        <a:bodyPr/>
        <a:lstStyle/>
        <a:p>
          <a:endParaRPr lang="en-US"/>
        </a:p>
      </dgm:t>
    </dgm:pt>
    <dgm:pt modelId="{5EAE79CC-F09B-4A6D-B96E-72B813304F2A}" type="sibTrans" cxnId="{593CB1A1-4FFF-4ABC-B376-DF57F66C2E3E}">
      <dgm:prSet/>
      <dgm:spPr/>
      <dgm:t>
        <a:bodyPr/>
        <a:lstStyle/>
        <a:p>
          <a:endParaRPr lang="en-US"/>
        </a:p>
      </dgm:t>
    </dgm:pt>
    <dgm:pt modelId="{19946069-91E0-42DC-A08D-82246D0C7425}">
      <dgm:prSet custT="1"/>
      <dgm:spPr/>
      <dgm:t>
        <a:bodyPr/>
        <a:lstStyle/>
        <a:p>
          <a:pPr rtl="0"/>
          <a:r>
            <a:rPr lang="th-TH" sz="4800" b="1" dirty="0" err="1" smtClean="0"/>
            <a:t>โซเชียล</a:t>
          </a:r>
          <a:r>
            <a:rPr lang="th-TH" sz="4800" b="1" dirty="0" smtClean="0"/>
            <a:t>มี</a:t>
          </a:r>
          <a:r>
            <a:rPr lang="th-TH" sz="4800" b="1" dirty="0" err="1" smtClean="0"/>
            <a:t>เดีย</a:t>
          </a:r>
          <a:endParaRPr lang="en-US" sz="4800" dirty="0"/>
        </a:p>
      </dgm:t>
    </dgm:pt>
    <dgm:pt modelId="{6F1625E8-3425-4BE9-8D54-65076F2A6C94}" type="parTrans" cxnId="{69A1D4B8-1EC2-4670-8378-583E27793F8A}">
      <dgm:prSet/>
      <dgm:spPr/>
      <dgm:t>
        <a:bodyPr/>
        <a:lstStyle/>
        <a:p>
          <a:endParaRPr lang="en-US"/>
        </a:p>
      </dgm:t>
    </dgm:pt>
    <dgm:pt modelId="{AEA02E27-FAD7-4FDD-8C3F-CB82A6FF1B46}" type="sibTrans" cxnId="{69A1D4B8-1EC2-4670-8378-583E27793F8A}">
      <dgm:prSet/>
      <dgm:spPr/>
      <dgm:t>
        <a:bodyPr/>
        <a:lstStyle/>
        <a:p>
          <a:endParaRPr lang="en-US"/>
        </a:p>
      </dgm:t>
    </dgm:pt>
    <dgm:pt modelId="{3A48BB49-31E1-4749-8DFB-41057D766B40}" type="pres">
      <dgm:prSet presAssocID="{EE8A8858-A102-4D28-835E-C40E78A157D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DDB3B5-6D00-4FBF-813B-CC8D397EE46C}" type="pres">
      <dgm:prSet presAssocID="{1BA6698C-05EB-4B46-A48B-FC683790E469}" presName="composite" presStyleCnt="0"/>
      <dgm:spPr/>
    </dgm:pt>
    <dgm:pt modelId="{43C53DC7-4FEF-406C-A639-F868266D9E1A}" type="pres">
      <dgm:prSet presAssocID="{1BA6698C-05EB-4B46-A48B-FC683790E469}" presName="rect1" presStyleLbl="bgImgPlace1" presStyleIdx="0" presStyleCnt="5" custLinFactNeighborX="-22979" custLinFactNeighborY="9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E744A6D-E5C5-4745-9DBD-8943544835E2}" type="pres">
      <dgm:prSet presAssocID="{1BA6698C-05EB-4B46-A48B-FC683790E469}" presName="wedgeRectCallout1" presStyleLbl="node1" presStyleIdx="0" presStyleCnt="5" custLinFactNeighborX="-25819" custLinFactNeighborY="2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65D1C6-9236-4199-B3F9-849A746254B9}" type="pres">
      <dgm:prSet presAssocID="{0F083081-BA4E-4F75-8F06-4077EE58AABE}" presName="sibTrans" presStyleCnt="0"/>
      <dgm:spPr/>
    </dgm:pt>
    <dgm:pt modelId="{A28C67EC-7E48-4E88-AADA-1E917DF81EE9}" type="pres">
      <dgm:prSet presAssocID="{406521B0-F8BA-4444-9D77-4A356E4A60E7}" presName="composite" presStyleCnt="0"/>
      <dgm:spPr/>
    </dgm:pt>
    <dgm:pt modelId="{04B70427-2756-4AD9-9C5D-F692B80C2FE7}" type="pres">
      <dgm:prSet presAssocID="{406521B0-F8BA-4444-9D77-4A356E4A60E7}" presName="rect1" presStyleLbl="bgImgPlace1" presStyleIdx="1" presStyleCnt="5" custLinFactNeighborX="-13732" custLinFactNeighborY="-72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</dgm:pt>
    <dgm:pt modelId="{EF2F3D00-0608-4515-92D9-5F051076322C}" type="pres">
      <dgm:prSet presAssocID="{406521B0-F8BA-4444-9D77-4A356E4A60E7}" presName="wedgeRectCallout1" presStyleLbl="node1" presStyleIdx="1" presStyleCnt="5" custLinFactNeighborX="-15429" custLinFactNeighborY="-20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633D1A-262A-4A65-9B06-0514FB3E04F5}" type="pres">
      <dgm:prSet presAssocID="{0BF1E95A-18C6-49EB-BC0C-13EBB18D6105}" presName="sibTrans" presStyleCnt="0"/>
      <dgm:spPr/>
    </dgm:pt>
    <dgm:pt modelId="{6A44548C-98DF-421C-B2A9-41A34A2E7CF3}" type="pres">
      <dgm:prSet presAssocID="{57431C42-4D86-44B5-B3E9-651FBCFAFF6B}" presName="composite" presStyleCnt="0"/>
      <dgm:spPr/>
    </dgm:pt>
    <dgm:pt modelId="{47BB67CC-F404-4937-B49A-1411F7CDF51A}" type="pres">
      <dgm:prSet presAssocID="{57431C42-4D86-44B5-B3E9-651FBCFAFF6B}" presName="rect1" presStyleLbl="bgImgPlace1" presStyleIdx="2" presStyleCnt="5" custLinFactNeighborX="-6848" custLinFactNeighborY="261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3AC7FAA-F0F3-4F8D-8985-49D437C6A9CC}" type="pres">
      <dgm:prSet presAssocID="{57431C42-4D86-44B5-B3E9-651FBCFAFF6B}" presName="wedgeRectCallout1" presStyleLbl="node1" presStyleIdx="2" presStyleCnt="5" custLinFactNeighborX="-6531" custLinFactNeighborY="58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E7C5C2-66A4-446D-BC89-BC3C8C764EC6}" type="pres">
      <dgm:prSet presAssocID="{FD005453-DCB7-4233-976F-B353E9BD5834}" presName="sibTrans" presStyleCnt="0"/>
      <dgm:spPr/>
    </dgm:pt>
    <dgm:pt modelId="{D5D95EFC-9154-40D1-9B44-051DBAB5AFB6}" type="pres">
      <dgm:prSet presAssocID="{1E1B4105-4660-4B00-A51F-9A9C7923D054}" presName="composite" presStyleCnt="0"/>
      <dgm:spPr/>
    </dgm:pt>
    <dgm:pt modelId="{0810DA73-4B60-48C6-AD45-0CDDCDA87896}" type="pres">
      <dgm:prSet presAssocID="{1E1B4105-4660-4B00-A51F-9A9C7923D054}" presName="rect1" presStyleLbl="bgImgPlace1" presStyleIdx="3" presStyleCnt="5" custLinFactNeighborX="-76256" custLinFactNeighborY="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  <dgm:t>
        <a:bodyPr/>
        <a:lstStyle/>
        <a:p>
          <a:endParaRPr lang="en-US"/>
        </a:p>
      </dgm:t>
    </dgm:pt>
    <dgm:pt modelId="{5DD68E9E-95BB-4CE1-A6B8-13790D7716F6}" type="pres">
      <dgm:prSet presAssocID="{1E1B4105-4660-4B00-A51F-9A9C7923D054}" presName="wedgeRectCallout1" presStyleLbl="node1" presStyleIdx="3" presStyleCnt="5" custLinFactNeighborX="-85680" custLinFactNeighborY="-25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7B6ED2-80A7-497A-B159-E9BBCBE517DA}" type="pres">
      <dgm:prSet presAssocID="{5EAE79CC-F09B-4A6D-B96E-72B813304F2A}" presName="sibTrans" presStyleCnt="0"/>
      <dgm:spPr/>
    </dgm:pt>
    <dgm:pt modelId="{349A9FE9-0241-4A87-800E-E385DADC1ECB}" type="pres">
      <dgm:prSet presAssocID="{19946069-91E0-42DC-A08D-82246D0C7425}" presName="composite" presStyleCnt="0"/>
      <dgm:spPr/>
    </dgm:pt>
    <dgm:pt modelId="{DADFED2B-1E43-49E8-95C6-21DD2A975D1C}" type="pres">
      <dgm:prSet presAssocID="{19946069-91E0-42DC-A08D-82246D0C7425}" presName="rect1" presStyleLbl="bgImgPlace1" presStyleIdx="4" presStyleCnt="5" custLinFactNeighborX="-72252" custLinFactNeighborY="-154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en-US"/>
        </a:p>
      </dgm:t>
    </dgm:pt>
    <dgm:pt modelId="{5B710889-8DF0-463C-8C02-D853BF0A2A6D}" type="pres">
      <dgm:prSet presAssocID="{19946069-91E0-42DC-A08D-82246D0C7425}" presName="wedgeRectCallout1" presStyleLbl="node1" presStyleIdx="4" presStyleCnt="5" custLinFactNeighborX="-81181" custLinFactNeighborY="-44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B85CEB-00A5-4F8B-B33A-CA48793AB378}" type="presOf" srcId="{19946069-91E0-42DC-A08D-82246D0C7425}" destId="{5B710889-8DF0-463C-8C02-D853BF0A2A6D}" srcOrd="0" destOrd="0" presId="urn:microsoft.com/office/officeart/2008/layout/BendingPictureCaptionList"/>
    <dgm:cxn modelId="{69A1D4B8-1EC2-4670-8378-583E27793F8A}" srcId="{EE8A8858-A102-4D28-835E-C40E78A157D2}" destId="{19946069-91E0-42DC-A08D-82246D0C7425}" srcOrd="4" destOrd="0" parTransId="{6F1625E8-3425-4BE9-8D54-65076F2A6C94}" sibTransId="{AEA02E27-FAD7-4FDD-8C3F-CB82A6FF1B46}"/>
    <dgm:cxn modelId="{28CDE362-4C59-4FA1-9F4C-20A18216447E}" type="presOf" srcId="{1E1B4105-4660-4B00-A51F-9A9C7923D054}" destId="{5DD68E9E-95BB-4CE1-A6B8-13790D7716F6}" srcOrd="0" destOrd="0" presId="urn:microsoft.com/office/officeart/2008/layout/BendingPictureCaptionList"/>
    <dgm:cxn modelId="{E7C2DBB8-D049-46B8-94DB-A854ED31D1DF}" type="presOf" srcId="{406521B0-F8BA-4444-9D77-4A356E4A60E7}" destId="{EF2F3D00-0608-4515-92D9-5F051076322C}" srcOrd="0" destOrd="0" presId="urn:microsoft.com/office/officeart/2008/layout/BendingPictureCaptionList"/>
    <dgm:cxn modelId="{890ECC39-19F9-40C0-AD56-A9D38668FFCF}" type="presOf" srcId="{1BA6698C-05EB-4B46-A48B-FC683790E469}" destId="{EE744A6D-E5C5-4745-9DBD-8943544835E2}" srcOrd="0" destOrd="0" presId="urn:microsoft.com/office/officeart/2008/layout/BendingPictureCaptionList"/>
    <dgm:cxn modelId="{14FEA15A-873A-433B-AD5B-F161CC4E0C64}" type="presOf" srcId="{57431C42-4D86-44B5-B3E9-651FBCFAFF6B}" destId="{13AC7FAA-F0F3-4F8D-8985-49D437C6A9CC}" srcOrd="0" destOrd="0" presId="urn:microsoft.com/office/officeart/2008/layout/BendingPictureCaptionList"/>
    <dgm:cxn modelId="{593CB1A1-4FFF-4ABC-B376-DF57F66C2E3E}" srcId="{EE8A8858-A102-4D28-835E-C40E78A157D2}" destId="{1E1B4105-4660-4B00-A51F-9A9C7923D054}" srcOrd="3" destOrd="0" parTransId="{25E00C3E-B192-49DC-88EE-AC2AB98EF132}" sibTransId="{5EAE79CC-F09B-4A6D-B96E-72B813304F2A}"/>
    <dgm:cxn modelId="{E3B7CB93-243F-47CF-9E4B-1C1F70597563}" srcId="{EE8A8858-A102-4D28-835E-C40E78A157D2}" destId="{406521B0-F8BA-4444-9D77-4A356E4A60E7}" srcOrd="1" destOrd="0" parTransId="{B69166A7-BC20-441B-872E-2C1757A164C4}" sibTransId="{0BF1E95A-18C6-49EB-BC0C-13EBB18D6105}"/>
    <dgm:cxn modelId="{E9A04C9C-51B8-4A9A-8836-47793F78B60F}" srcId="{EE8A8858-A102-4D28-835E-C40E78A157D2}" destId="{57431C42-4D86-44B5-B3E9-651FBCFAFF6B}" srcOrd="2" destOrd="0" parTransId="{EEF71743-CA02-4FE9-B379-413D23FAE247}" sibTransId="{FD005453-DCB7-4233-976F-B353E9BD5834}"/>
    <dgm:cxn modelId="{ACB481B2-202B-4145-9370-3FDB28BB6495}" srcId="{EE8A8858-A102-4D28-835E-C40E78A157D2}" destId="{1BA6698C-05EB-4B46-A48B-FC683790E469}" srcOrd="0" destOrd="0" parTransId="{2F0D6ED9-C721-4A1D-94A7-FFDCF5DB33B6}" sibTransId="{0F083081-BA4E-4F75-8F06-4077EE58AABE}"/>
    <dgm:cxn modelId="{705DD89C-884D-4235-84E0-A6F5542BAC22}" type="presOf" srcId="{EE8A8858-A102-4D28-835E-C40E78A157D2}" destId="{3A48BB49-31E1-4749-8DFB-41057D766B40}" srcOrd="0" destOrd="0" presId="urn:microsoft.com/office/officeart/2008/layout/BendingPictureCaptionList"/>
    <dgm:cxn modelId="{DE766C27-6CC9-4FE5-8F68-B3441883C0FD}" type="presParOf" srcId="{3A48BB49-31E1-4749-8DFB-41057D766B40}" destId="{68DDB3B5-6D00-4FBF-813B-CC8D397EE46C}" srcOrd="0" destOrd="0" presId="urn:microsoft.com/office/officeart/2008/layout/BendingPictureCaptionList"/>
    <dgm:cxn modelId="{720E2296-97FA-4F0E-8DC7-F8F7B3B7C1BC}" type="presParOf" srcId="{68DDB3B5-6D00-4FBF-813B-CC8D397EE46C}" destId="{43C53DC7-4FEF-406C-A639-F868266D9E1A}" srcOrd="0" destOrd="0" presId="urn:microsoft.com/office/officeart/2008/layout/BendingPictureCaptionList"/>
    <dgm:cxn modelId="{232C3C85-8D02-4909-9938-A95E1A4B3FDD}" type="presParOf" srcId="{68DDB3B5-6D00-4FBF-813B-CC8D397EE46C}" destId="{EE744A6D-E5C5-4745-9DBD-8943544835E2}" srcOrd="1" destOrd="0" presId="urn:microsoft.com/office/officeart/2008/layout/BendingPictureCaptionList"/>
    <dgm:cxn modelId="{80A220F9-3192-4B6C-8B85-B74640061BA5}" type="presParOf" srcId="{3A48BB49-31E1-4749-8DFB-41057D766B40}" destId="{8065D1C6-9236-4199-B3F9-849A746254B9}" srcOrd="1" destOrd="0" presId="urn:microsoft.com/office/officeart/2008/layout/BendingPictureCaptionList"/>
    <dgm:cxn modelId="{97B2A874-5CA3-471B-9A5E-6C0E10DE2470}" type="presParOf" srcId="{3A48BB49-31E1-4749-8DFB-41057D766B40}" destId="{A28C67EC-7E48-4E88-AADA-1E917DF81EE9}" srcOrd="2" destOrd="0" presId="urn:microsoft.com/office/officeart/2008/layout/BendingPictureCaptionList"/>
    <dgm:cxn modelId="{FAF25E2E-A029-4DF4-9327-A9509C41F39D}" type="presParOf" srcId="{A28C67EC-7E48-4E88-AADA-1E917DF81EE9}" destId="{04B70427-2756-4AD9-9C5D-F692B80C2FE7}" srcOrd="0" destOrd="0" presId="urn:microsoft.com/office/officeart/2008/layout/BendingPictureCaptionList"/>
    <dgm:cxn modelId="{353F6837-29F8-469E-B9DD-8E1FDD7C2257}" type="presParOf" srcId="{A28C67EC-7E48-4E88-AADA-1E917DF81EE9}" destId="{EF2F3D00-0608-4515-92D9-5F051076322C}" srcOrd="1" destOrd="0" presId="urn:microsoft.com/office/officeart/2008/layout/BendingPictureCaptionList"/>
    <dgm:cxn modelId="{B4EFB608-192A-4166-A2D3-A919131BE502}" type="presParOf" srcId="{3A48BB49-31E1-4749-8DFB-41057D766B40}" destId="{D7633D1A-262A-4A65-9B06-0514FB3E04F5}" srcOrd="3" destOrd="0" presId="urn:microsoft.com/office/officeart/2008/layout/BendingPictureCaptionList"/>
    <dgm:cxn modelId="{D1863B64-D699-48BC-B35D-3AE63A8F98BB}" type="presParOf" srcId="{3A48BB49-31E1-4749-8DFB-41057D766B40}" destId="{6A44548C-98DF-421C-B2A9-41A34A2E7CF3}" srcOrd="4" destOrd="0" presId="urn:microsoft.com/office/officeart/2008/layout/BendingPictureCaptionList"/>
    <dgm:cxn modelId="{7545ED55-70D2-456C-9173-D86D73F9218C}" type="presParOf" srcId="{6A44548C-98DF-421C-B2A9-41A34A2E7CF3}" destId="{47BB67CC-F404-4937-B49A-1411F7CDF51A}" srcOrd="0" destOrd="0" presId="urn:microsoft.com/office/officeart/2008/layout/BendingPictureCaptionList"/>
    <dgm:cxn modelId="{0C576991-6516-4D1C-8B93-F9BF4F32266A}" type="presParOf" srcId="{6A44548C-98DF-421C-B2A9-41A34A2E7CF3}" destId="{13AC7FAA-F0F3-4F8D-8985-49D437C6A9CC}" srcOrd="1" destOrd="0" presId="urn:microsoft.com/office/officeart/2008/layout/BendingPictureCaptionList"/>
    <dgm:cxn modelId="{1FF6C2D2-3B04-42DA-B7DB-BF49EE7F1476}" type="presParOf" srcId="{3A48BB49-31E1-4749-8DFB-41057D766B40}" destId="{7DE7C5C2-66A4-446D-BC89-BC3C8C764EC6}" srcOrd="5" destOrd="0" presId="urn:microsoft.com/office/officeart/2008/layout/BendingPictureCaptionList"/>
    <dgm:cxn modelId="{72066A34-9625-4CA6-B063-66524DDF7B23}" type="presParOf" srcId="{3A48BB49-31E1-4749-8DFB-41057D766B40}" destId="{D5D95EFC-9154-40D1-9B44-051DBAB5AFB6}" srcOrd="6" destOrd="0" presId="urn:microsoft.com/office/officeart/2008/layout/BendingPictureCaptionList"/>
    <dgm:cxn modelId="{69A88819-FA30-4A43-8CA1-D4ED5B61F278}" type="presParOf" srcId="{D5D95EFC-9154-40D1-9B44-051DBAB5AFB6}" destId="{0810DA73-4B60-48C6-AD45-0CDDCDA87896}" srcOrd="0" destOrd="0" presId="urn:microsoft.com/office/officeart/2008/layout/BendingPictureCaptionList"/>
    <dgm:cxn modelId="{ABF8D08E-FC6E-454E-B750-9A592ACAA520}" type="presParOf" srcId="{D5D95EFC-9154-40D1-9B44-051DBAB5AFB6}" destId="{5DD68E9E-95BB-4CE1-A6B8-13790D7716F6}" srcOrd="1" destOrd="0" presId="urn:microsoft.com/office/officeart/2008/layout/BendingPictureCaptionList"/>
    <dgm:cxn modelId="{B2EC7B35-A510-47F2-A9CC-7FB05A3BCABF}" type="presParOf" srcId="{3A48BB49-31E1-4749-8DFB-41057D766B40}" destId="{7B7B6ED2-80A7-497A-B159-E9BBCBE517DA}" srcOrd="7" destOrd="0" presId="urn:microsoft.com/office/officeart/2008/layout/BendingPictureCaptionList"/>
    <dgm:cxn modelId="{1839BEBA-E911-4A0C-A715-B242DFEF63D0}" type="presParOf" srcId="{3A48BB49-31E1-4749-8DFB-41057D766B40}" destId="{349A9FE9-0241-4A87-800E-E385DADC1ECB}" srcOrd="8" destOrd="0" presId="urn:microsoft.com/office/officeart/2008/layout/BendingPictureCaptionList"/>
    <dgm:cxn modelId="{25A67924-66F4-4298-9A93-DBD12B81977D}" type="presParOf" srcId="{349A9FE9-0241-4A87-800E-E385DADC1ECB}" destId="{DADFED2B-1E43-49E8-95C6-21DD2A975D1C}" srcOrd="0" destOrd="0" presId="urn:microsoft.com/office/officeart/2008/layout/BendingPictureCaptionList"/>
    <dgm:cxn modelId="{97FF8321-80D3-45C7-A21D-D987B9F05BEC}" type="presParOf" srcId="{349A9FE9-0241-4A87-800E-E385DADC1ECB}" destId="{5B710889-8DF0-463C-8C02-D853BF0A2A6D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23495-A0BE-48CC-893B-09ACA673C7F3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0E36A-9C2A-424C-8651-2F094B0A2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573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0012" y="355217"/>
            <a:ext cx="17280636" cy="1261027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8810" y="1713893"/>
            <a:ext cx="14715542" cy="5683504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11654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4007" y="7516230"/>
            <a:ext cx="12945152" cy="2696318"/>
          </a:xfrm>
        </p:spPr>
        <p:txBody>
          <a:bodyPr>
            <a:normAutofit/>
          </a:bodyPr>
          <a:lstStyle>
            <a:lvl1pPr marL="0" indent="0" algn="ctr">
              <a:spcBef>
                <a:spcPts val="1942"/>
              </a:spcBef>
              <a:buNone/>
              <a:defRPr sz="3496">
                <a:solidFill>
                  <a:srgbClr val="FFFFFF"/>
                </a:solidFill>
              </a:defRPr>
            </a:lvl1pPr>
            <a:lvl2pPr marL="666049" indent="0" algn="ctr">
              <a:buNone/>
              <a:defRPr sz="3496"/>
            </a:lvl2pPr>
            <a:lvl3pPr marL="1332098" indent="0" algn="ctr">
              <a:buNone/>
              <a:defRPr sz="3496"/>
            </a:lvl3pPr>
            <a:lvl4pPr marL="1998147" indent="0" algn="ctr">
              <a:buNone/>
              <a:defRPr sz="2914"/>
            </a:lvl4pPr>
            <a:lvl5pPr marL="2664196" indent="0" algn="ctr">
              <a:buNone/>
              <a:defRPr sz="2914"/>
            </a:lvl5pPr>
            <a:lvl6pPr marL="3330245" indent="0" algn="ctr">
              <a:buNone/>
              <a:defRPr sz="2914"/>
            </a:lvl6pPr>
            <a:lvl7pPr marL="3996294" indent="0" algn="ctr">
              <a:buNone/>
              <a:defRPr sz="2914"/>
            </a:lvl7pPr>
            <a:lvl8pPr marL="4662343" indent="0" algn="ctr">
              <a:buNone/>
              <a:defRPr sz="2914"/>
            </a:lvl8pPr>
            <a:lvl9pPr marL="5328392" indent="0" algn="ctr">
              <a:buNone/>
              <a:defRPr sz="2914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AA5B87B-E1DA-443B-9EA6-27434EE0B59C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99E183-6F62-4AA3-A48A-7593DFA0414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921359" y="7252388"/>
            <a:ext cx="12150449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436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5B87B-E1DA-443B-9EA6-27434EE0B59C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9E183-6F62-4AA3-A48A-7593DFA04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32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881726" y="1480079"/>
            <a:ext cx="3431376" cy="10508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87563" y="1480079"/>
            <a:ext cx="10969154" cy="10508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5B87B-E1DA-443B-9EA6-27434EE0B59C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9E183-6F62-4AA3-A48A-7593DFA04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72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942"/>
              </a:spcBef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5B87B-E1DA-443B-9EA6-27434EE0B59C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9E183-6F62-4AA3-A48A-7593DFA04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49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3560" y="2279507"/>
            <a:ext cx="14715542" cy="5683504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11654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4593" y="8069578"/>
            <a:ext cx="12946977" cy="2649004"/>
          </a:xfrm>
        </p:spPr>
        <p:txBody>
          <a:bodyPr anchor="t">
            <a:normAutofit/>
          </a:bodyPr>
          <a:lstStyle>
            <a:lvl1pPr marL="0" indent="0" algn="ctr">
              <a:buNone/>
              <a:defRPr sz="3496">
                <a:solidFill>
                  <a:schemeClr val="accent1"/>
                </a:solidFill>
              </a:defRPr>
            </a:lvl1pPr>
            <a:lvl2pPr marL="666049" indent="0">
              <a:buNone/>
              <a:defRPr sz="2622">
                <a:solidFill>
                  <a:schemeClr val="tx1">
                    <a:tint val="75000"/>
                  </a:schemeClr>
                </a:solidFill>
              </a:defRPr>
            </a:lvl2pPr>
            <a:lvl3pPr marL="1332098" indent="0">
              <a:buNone/>
              <a:defRPr sz="2331">
                <a:solidFill>
                  <a:schemeClr val="tx1">
                    <a:tint val="75000"/>
                  </a:schemeClr>
                </a:solidFill>
              </a:defRPr>
            </a:lvl3pPr>
            <a:lvl4pPr marL="1998147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4pPr>
            <a:lvl5pPr marL="2664196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5pPr>
            <a:lvl6pPr marL="3330245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6pPr>
            <a:lvl7pPr marL="3996294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7pPr>
            <a:lvl8pPr marL="4662343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8pPr>
            <a:lvl9pPr marL="5328392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5B87B-E1DA-443B-9EA6-27434EE0B59C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9E183-6F62-4AA3-A48A-7593DFA0414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925109" y="7809084"/>
            <a:ext cx="1215044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284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87562" y="3996212"/>
            <a:ext cx="7020259" cy="7814818"/>
          </a:xfrm>
        </p:spPr>
        <p:txBody>
          <a:bodyPr/>
          <a:lstStyle>
            <a:lvl1pPr>
              <a:defRPr sz="3205"/>
            </a:lvl1pPr>
            <a:lvl2pPr>
              <a:defRPr sz="2914"/>
            </a:lvl2pPr>
            <a:lvl3pPr>
              <a:defRPr sz="2622"/>
            </a:lvl3pPr>
            <a:lvl4pPr>
              <a:defRPr sz="2331"/>
            </a:lvl4pPr>
            <a:lvl5pPr>
              <a:defRPr sz="2331"/>
            </a:lvl5pPr>
            <a:lvl6pPr>
              <a:defRPr sz="2331"/>
            </a:lvl6pPr>
            <a:lvl7pPr>
              <a:defRPr sz="2331"/>
            </a:lvl7pPr>
            <a:lvl8pPr>
              <a:defRPr sz="2331"/>
            </a:lvl8pPr>
            <a:lvl9pPr>
              <a:defRPr sz="233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3705" y="3996214"/>
            <a:ext cx="7020259" cy="7814818"/>
          </a:xfrm>
        </p:spPr>
        <p:txBody>
          <a:bodyPr/>
          <a:lstStyle>
            <a:lvl1pPr>
              <a:defRPr sz="3205"/>
            </a:lvl1pPr>
            <a:lvl2pPr>
              <a:defRPr sz="2914"/>
            </a:lvl2pPr>
            <a:lvl3pPr>
              <a:defRPr sz="2622"/>
            </a:lvl3pPr>
            <a:lvl4pPr>
              <a:defRPr sz="2331"/>
            </a:lvl4pPr>
            <a:lvl5pPr>
              <a:defRPr sz="2331"/>
            </a:lvl5pPr>
            <a:lvl6pPr>
              <a:defRPr sz="2331"/>
            </a:lvl6pPr>
            <a:lvl7pPr>
              <a:defRPr sz="2331"/>
            </a:lvl7pPr>
            <a:lvl8pPr>
              <a:defRPr sz="2331"/>
            </a:lvl8pPr>
            <a:lvl9pPr>
              <a:defRPr sz="233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5B87B-E1DA-443B-9EA6-27434EE0B59C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9E183-6F62-4AA3-A48A-7593DFA04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847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7562" y="3887657"/>
            <a:ext cx="7020259" cy="150968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496" b="1"/>
            </a:lvl1pPr>
            <a:lvl2pPr marL="666049" indent="0">
              <a:buNone/>
              <a:defRPr sz="2914" b="1"/>
            </a:lvl2pPr>
            <a:lvl3pPr marL="1332098" indent="0">
              <a:buNone/>
              <a:defRPr sz="2622" b="1"/>
            </a:lvl3pPr>
            <a:lvl4pPr marL="1998147" indent="0">
              <a:buNone/>
              <a:defRPr sz="2331" b="1"/>
            </a:lvl4pPr>
            <a:lvl5pPr marL="2664196" indent="0">
              <a:buNone/>
              <a:defRPr sz="2331" b="1"/>
            </a:lvl5pPr>
            <a:lvl6pPr marL="3330245" indent="0">
              <a:buNone/>
              <a:defRPr sz="2331" b="1"/>
            </a:lvl6pPr>
            <a:lvl7pPr marL="3996294" indent="0">
              <a:buNone/>
              <a:defRPr sz="2331" b="1"/>
            </a:lvl7pPr>
            <a:lvl8pPr marL="4662343" indent="0">
              <a:buNone/>
              <a:defRPr sz="2331" b="1"/>
            </a:lvl8pPr>
            <a:lvl9pPr marL="5328392" indent="0">
              <a:buNone/>
              <a:defRPr sz="233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87562" y="5286103"/>
            <a:ext cx="7020259" cy="6571552"/>
          </a:xfrm>
        </p:spPr>
        <p:txBody>
          <a:bodyPr/>
          <a:lstStyle>
            <a:lvl1pPr>
              <a:defRPr sz="3205"/>
            </a:lvl1pPr>
            <a:lvl2pPr>
              <a:defRPr sz="2914"/>
            </a:lvl2pPr>
            <a:lvl3pPr>
              <a:defRPr sz="2622"/>
            </a:lvl3pPr>
            <a:lvl4pPr>
              <a:defRPr sz="2331"/>
            </a:lvl4pPr>
            <a:lvl5pPr>
              <a:defRPr sz="2331"/>
            </a:lvl5pPr>
            <a:lvl6pPr>
              <a:defRPr sz="2331"/>
            </a:lvl6pPr>
            <a:lvl7pPr>
              <a:defRPr sz="2331"/>
            </a:lvl7pPr>
            <a:lvl8pPr>
              <a:defRPr sz="2331"/>
            </a:lvl8pPr>
            <a:lvl9pPr>
              <a:defRPr sz="233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6010" y="3882842"/>
            <a:ext cx="7020259" cy="150968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496" b="1"/>
            </a:lvl1pPr>
            <a:lvl2pPr marL="666049" indent="0">
              <a:buNone/>
              <a:defRPr sz="2914" b="1"/>
            </a:lvl2pPr>
            <a:lvl3pPr marL="1332098" indent="0">
              <a:buNone/>
              <a:defRPr sz="2622" b="1"/>
            </a:lvl3pPr>
            <a:lvl4pPr marL="1998147" indent="0">
              <a:buNone/>
              <a:defRPr sz="2331" b="1"/>
            </a:lvl4pPr>
            <a:lvl5pPr marL="2664196" indent="0">
              <a:buNone/>
              <a:defRPr sz="2331" b="1"/>
            </a:lvl5pPr>
            <a:lvl6pPr marL="3330245" indent="0">
              <a:buNone/>
              <a:defRPr sz="2331" b="1"/>
            </a:lvl6pPr>
            <a:lvl7pPr marL="3996294" indent="0">
              <a:buNone/>
              <a:defRPr sz="2331" b="1"/>
            </a:lvl7pPr>
            <a:lvl8pPr marL="4662343" indent="0">
              <a:buNone/>
              <a:defRPr sz="2331" b="1"/>
            </a:lvl8pPr>
            <a:lvl9pPr marL="5328392" indent="0">
              <a:buNone/>
              <a:defRPr sz="233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6010" y="5281905"/>
            <a:ext cx="7020259" cy="6571552"/>
          </a:xfrm>
        </p:spPr>
        <p:txBody>
          <a:bodyPr/>
          <a:lstStyle>
            <a:lvl1pPr>
              <a:defRPr sz="3205"/>
            </a:lvl1pPr>
            <a:lvl2pPr>
              <a:defRPr sz="2914"/>
            </a:lvl2pPr>
            <a:lvl3pPr>
              <a:defRPr sz="2622"/>
            </a:lvl3pPr>
            <a:lvl4pPr>
              <a:defRPr sz="2331"/>
            </a:lvl4pPr>
            <a:lvl5pPr>
              <a:defRPr sz="2331"/>
            </a:lvl5pPr>
            <a:lvl6pPr>
              <a:defRPr sz="2331"/>
            </a:lvl6pPr>
            <a:lvl7pPr>
              <a:defRPr sz="2331"/>
            </a:lvl7pPr>
            <a:lvl8pPr>
              <a:defRPr sz="2331"/>
            </a:lvl8pPr>
            <a:lvl9pPr>
              <a:defRPr sz="233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5B87B-E1DA-443B-9EA6-27434EE0B59C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9E183-6F62-4AA3-A48A-7593DFA04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7741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5B87B-E1DA-443B-9EA6-27434EE0B59C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9E183-6F62-4AA3-A48A-7593DFA04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778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5B87B-E1DA-443B-9EA6-27434EE0B59C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9E183-6F62-4AA3-A48A-7593DFA04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88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7562" y="2131314"/>
            <a:ext cx="5580206" cy="3374581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5827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870" y="2131314"/>
            <a:ext cx="8168880" cy="9058085"/>
          </a:xfrm>
        </p:spPr>
        <p:txBody>
          <a:bodyPr/>
          <a:lstStyle>
            <a:lvl1pPr>
              <a:defRPr sz="4662"/>
            </a:lvl1pPr>
            <a:lvl2pPr>
              <a:defRPr sz="4079"/>
            </a:lvl2pPr>
            <a:lvl3pPr>
              <a:defRPr sz="3496"/>
            </a:lvl3pPr>
            <a:lvl4pPr>
              <a:defRPr sz="2914"/>
            </a:lvl4pPr>
            <a:lvl5pPr>
              <a:defRPr sz="2914"/>
            </a:lvl5pPr>
            <a:lvl6pPr>
              <a:defRPr sz="2914"/>
            </a:lvl6pPr>
            <a:lvl7pPr>
              <a:defRPr sz="2914"/>
            </a:lvl7pPr>
            <a:lvl8pPr>
              <a:defRPr sz="2914"/>
            </a:lvl8pPr>
            <a:lvl9pPr>
              <a:defRPr sz="291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87562" y="5505895"/>
            <a:ext cx="5580206" cy="568350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554"/>
              </a:spcBef>
              <a:buNone/>
              <a:defRPr sz="2477"/>
            </a:lvl1pPr>
            <a:lvl2pPr marL="666049" indent="0">
              <a:buNone/>
              <a:defRPr sz="1748"/>
            </a:lvl2pPr>
            <a:lvl3pPr marL="1332098" indent="0">
              <a:buNone/>
              <a:defRPr sz="1457"/>
            </a:lvl3pPr>
            <a:lvl4pPr marL="1998147" indent="0">
              <a:buNone/>
              <a:defRPr sz="1311"/>
            </a:lvl4pPr>
            <a:lvl5pPr marL="2664196" indent="0">
              <a:buNone/>
              <a:defRPr sz="1311"/>
            </a:lvl5pPr>
            <a:lvl6pPr marL="3330245" indent="0">
              <a:buNone/>
              <a:defRPr sz="1311"/>
            </a:lvl6pPr>
            <a:lvl7pPr marL="3996294" indent="0">
              <a:buNone/>
              <a:defRPr sz="1311"/>
            </a:lvl7pPr>
            <a:lvl8pPr marL="4662343" indent="0">
              <a:buNone/>
              <a:defRPr sz="1311"/>
            </a:lvl8pPr>
            <a:lvl9pPr marL="5328392" indent="0">
              <a:buNone/>
              <a:defRPr sz="131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5B87B-E1DA-443B-9EA6-27434EE0B59C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9E183-6F62-4AA3-A48A-7593DFA04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5888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7562" y="2131314"/>
            <a:ext cx="5580206" cy="3374581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5827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911920" y="2078030"/>
            <a:ext cx="8381614" cy="9022565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4079"/>
            </a:lvl1pPr>
            <a:lvl2pPr marL="666049" indent="0">
              <a:buNone/>
              <a:defRPr sz="4079"/>
            </a:lvl2pPr>
            <a:lvl3pPr marL="1332098" indent="0">
              <a:buNone/>
              <a:defRPr sz="3496"/>
            </a:lvl3pPr>
            <a:lvl4pPr marL="1998147" indent="0">
              <a:buNone/>
              <a:defRPr sz="2914"/>
            </a:lvl4pPr>
            <a:lvl5pPr marL="2664196" indent="0">
              <a:buNone/>
              <a:defRPr sz="2914"/>
            </a:lvl5pPr>
            <a:lvl6pPr marL="3330245" indent="0">
              <a:buNone/>
              <a:defRPr sz="2914"/>
            </a:lvl6pPr>
            <a:lvl7pPr marL="3996294" indent="0">
              <a:buNone/>
              <a:defRPr sz="2914"/>
            </a:lvl7pPr>
            <a:lvl8pPr marL="4662343" indent="0">
              <a:buNone/>
              <a:defRPr sz="2914"/>
            </a:lvl8pPr>
            <a:lvl9pPr marL="5328392" indent="0">
              <a:buNone/>
              <a:defRPr sz="2914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87562" y="5505895"/>
            <a:ext cx="5580206" cy="559469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554"/>
              </a:spcBef>
              <a:buNone/>
              <a:defRPr sz="2477"/>
            </a:lvl1pPr>
            <a:lvl2pPr marL="666049" indent="0">
              <a:buNone/>
              <a:defRPr sz="1748"/>
            </a:lvl2pPr>
            <a:lvl3pPr marL="1332098" indent="0">
              <a:buNone/>
              <a:defRPr sz="1457"/>
            </a:lvl3pPr>
            <a:lvl4pPr marL="1998147" indent="0">
              <a:buNone/>
              <a:defRPr sz="1311"/>
            </a:lvl4pPr>
            <a:lvl5pPr marL="2664196" indent="0">
              <a:buNone/>
              <a:defRPr sz="1311"/>
            </a:lvl5pPr>
            <a:lvl6pPr marL="3330245" indent="0">
              <a:buNone/>
              <a:defRPr sz="1311"/>
            </a:lvl6pPr>
            <a:lvl7pPr marL="3996294" indent="0">
              <a:buNone/>
              <a:defRPr sz="1311"/>
            </a:lvl7pPr>
            <a:lvl8pPr marL="4662343" indent="0">
              <a:buNone/>
              <a:defRPr sz="1311"/>
            </a:lvl8pPr>
            <a:lvl9pPr marL="5328392" indent="0">
              <a:buNone/>
              <a:defRPr sz="131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5B87B-E1DA-443B-9EA6-27434EE0B59C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9E183-6F62-4AA3-A48A-7593DFA04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81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0014" y="355219"/>
            <a:ext cx="17280636" cy="1261027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87562" y="1184063"/>
            <a:ext cx="14580537" cy="2634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7565" y="3996214"/>
            <a:ext cx="14576625" cy="7844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87556" y="12088925"/>
            <a:ext cx="3438721" cy="709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42">
                <a:solidFill>
                  <a:schemeClr val="accent1"/>
                </a:solidFill>
              </a:defRPr>
            </a:lvl1pPr>
          </a:lstStyle>
          <a:p>
            <a:fld id="{7AA5B87B-E1DA-443B-9EA6-27434EE0B59C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30651" y="12088925"/>
            <a:ext cx="6965475" cy="709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42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774422" y="12088925"/>
            <a:ext cx="2519114" cy="709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42">
                <a:solidFill>
                  <a:schemeClr val="accent1"/>
                </a:solidFill>
              </a:defRPr>
            </a:lvl1pPr>
          </a:lstStyle>
          <a:p>
            <a:fld id="{6D99E183-6F62-4AA3-A48A-7593DFA04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23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1332098" rtl="0" eaLnBrk="1" latinLnBrk="0" hangingPunct="1">
        <a:lnSpc>
          <a:spcPct val="90000"/>
        </a:lnSpc>
        <a:spcBef>
          <a:spcPct val="0"/>
        </a:spcBef>
        <a:buNone/>
        <a:defRPr sz="777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33024" indent="-266420" algn="l" defTabSz="1332098" rtl="0" eaLnBrk="1" latinLnBrk="0" hangingPunct="1">
        <a:lnSpc>
          <a:spcPct val="90000"/>
        </a:lnSpc>
        <a:spcBef>
          <a:spcPts val="1942"/>
        </a:spcBef>
        <a:buClr>
          <a:schemeClr val="accent1"/>
        </a:buClr>
        <a:buSzPct val="80000"/>
        <a:buFont typeface="Corbel" pitchFamily="34" charset="0"/>
        <a:buChar char="•"/>
        <a:defRPr sz="3885" kern="1200">
          <a:solidFill>
            <a:schemeClr val="accent1"/>
          </a:solidFill>
          <a:latin typeface="+mn-lt"/>
          <a:ea typeface="+mn-ea"/>
          <a:cs typeface="+mn-cs"/>
        </a:defRPr>
      </a:lvl1pPr>
      <a:lvl2pPr marL="666049" indent="-266420" algn="l" defTabSz="1332098" rtl="0" eaLnBrk="1" latinLnBrk="0" hangingPunct="1">
        <a:lnSpc>
          <a:spcPct val="90000"/>
        </a:lnSpc>
        <a:spcBef>
          <a:spcPts val="291"/>
        </a:spcBef>
        <a:spcAft>
          <a:spcPts val="583"/>
        </a:spcAft>
        <a:buClr>
          <a:schemeClr val="accent1"/>
        </a:buClr>
        <a:buSzPct val="80000"/>
        <a:buFont typeface="Corbel" pitchFamily="34" charset="0"/>
        <a:buChar char="•"/>
        <a:defRPr sz="3496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65678" indent="-266420" algn="l" defTabSz="1332098" rtl="0" eaLnBrk="1" latinLnBrk="0" hangingPunct="1">
        <a:lnSpc>
          <a:spcPct val="90000"/>
        </a:lnSpc>
        <a:spcBef>
          <a:spcPts val="291"/>
        </a:spcBef>
        <a:spcAft>
          <a:spcPts val="583"/>
        </a:spcAft>
        <a:buClr>
          <a:schemeClr val="accent1"/>
        </a:buClr>
        <a:buSzPct val="80000"/>
        <a:buFont typeface="Corbel" pitchFamily="34" charset="0"/>
        <a:buChar char="•"/>
        <a:defRPr sz="3108" kern="1200">
          <a:solidFill>
            <a:schemeClr val="accent1"/>
          </a:solidFill>
          <a:latin typeface="+mn-lt"/>
          <a:ea typeface="+mn-ea"/>
          <a:cs typeface="+mn-cs"/>
        </a:defRPr>
      </a:lvl3pPr>
      <a:lvl4pPr marL="1465308" indent="-266420" algn="l" defTabSz="1332098" rtl="0" eaLnBrk="1" latinLnBrk="0" hangingPunct="1">
        <a:lnSpc>
          <a:spcPct val="90000"/>
        </a:lnSpc>
        <a:spcBef>
          <a:spcPts val="291"/>
        </a:spcBef>
        <a:spcAft>
          <a:spcPts val="583"/>
        </a:spcAft>
        <a:buClr>
          <a:schemeClr val="accent1"/>
        </a:buClr>
        <a:buSzPct val="80000"/>
        <a:buFont typeface="Corbel" pitchFamily="34" charset="0"/>
        <a:buChar char="•"/>
        <a:defRPr sz="2719" kern="1200">
          <a:solidFill>
            <a:schemeClr val="accent1"/>
          </a:solidFill>
          <a:latin typeface="+mn-lt"/>
          <a:ea typeface="+mn-ea"/>
          <a:cs typeface="+mn-cs"/>
        </a:defRPr>
      </a:lvl4pPr>
      <a:lvl5pPr marL="1787241" indent="-266420" algn="l" defTabSz="1332098" rtl="0" eaLnBrk="1" latinLnBrk="0" hangingPunct="1">
        <a:lnSpc>
          <a:spcPct val="90000"/>
        </a:lnSpc>
        <a:spcBef>
          <a:spcPts val="291"/>
        </a:spcBef>
        <a:spcAft>
          <a:spcPts val="583"/>
        </a:spcAft>
        <a:buClr>
          <a:schemeClr val="accent1"/>
        </a:buClr>
        <a:buSzPct val="80000"/>
        <a:buFont typeface="Corbel" pitchFamily="34" charset="0"/>
        <a:buChar char="•"/>
        <a:defRPr sz="2719" kern="1200">
          <a:solidFill>
            <a:schemeClr val="accent1"/>
          </a:solidFill>
          <a:latin typeface="+mn-lt"/>
          <a:ea typeface="+mn-ea"/>
          <a:cs typeface="+mn-cs"/>
        </a:defRPr>
      </a:lvl5pPr>
      <a:lvl6pPr marL="2136640" indent="-333024" algn="l" defTabSz="1332098" rtl="0" eaLnBrk="1" latinLnBrk="0" hangingPunct="1">
        <a:lnSpc>
          <a:spcPct val="90000"/>
        </a:lnSpc>
        <a:spcBef>
          <a:spcPts val="291"/>
        </a:spcBef>
        <a:spcAft>
          <a:spcPts val="583"/>
        </a:spcAft>
        <a:buClr>
          <a:schemeClr val="accent1"/>
        </a:buClr>
        <a:buSzPct val="80000"/>
        <a:buFont typeface="Corbel" pitchFamily="34" charset="0"/>
        <a:buChar char="•"/>
        <a:defRPr sz="2719" kern="1200">
          <a:solidFill>
            <a:schemeClr val="accent1"/>
          </a:solidFill>
          <a:latin typeface="+mn-lt"/>
          <a:ea typeface="+mn-ea"/>
          <a:cs typeface="+mn-cs"/>
        </a:defRPr>
      </a:lvl6pPr>
      <a:lvl7pPr marL="2525120" indent="-333024" algn="l" defTabSz="1332098" rtl="0" eaLnBrk="1" latinLnBrk="0" hangingPunct="1">
        <a:lnSpc>
          <a:spcPct val="90000"/>
        </a:lnSpc>
        <a:spcBef>
          <a:spcPts val="291"/>
        </a:spcBef>
        <a:spcAft>
          <a:spcPts val="583"/>
        </a:spcAft>
        <a:buClr>
          <a:schemeClr val="accent1"/>
        </a:buClr>
        <a:buSzPct val="80000"/>
        <a:buFont typeface="Corbel" pitchFamily="34" charset="0"/>
        <a:buChar char="•"/>
        <a:defRPr sz="2719" kern="1200">
          <a:solidFill>
            <a:schemeClr val="accent1"/>
          </a:solidFill>
          <a:latin typeface="+mn-lt"/>
          <a:ea typeface="+mn-ea"/>
          <a:cs typeface="+mn-cs"/>
        </a:defRPr>
      </a:lvl7pPr>
      <a:lvl8pPr marL="2913600" indent="-333024" algn="l" defTabSz="1332098" rtl="0" eaLnBrk="1" latinLnBrk="0" hangingPunct="1">
        <a:lnSpc>
          <a:spcPct val="90000"/>
        </a:lnSpc>
        <a:spcBef>
          <a:spcPts val="291"/>
        </a:spcBef>
        <a:spcAft>
          <a:spcPts val="583"/>
        </a:spcAft>
        <a:buClr>
          <a:schemeClr val="accent1"/>
        </a:buClr>
        <a:buSzPct val="80000"/>
        <a:buFont typeface="Corbel" pitchFamily="34" charset="0"/>
        <a:buChar char="•"/>
        <a:defRPr sz="2719" kern="1200">
          <a:solidFill>
            <a:schemeClr val="accent1"/>
          </a:solidFill>
          <a:latin typeface="+mn-lt"/>
          <a:ea typeface="+mn-ea"/>
          <a:cs typeface="+mn-cs"/>
        </a:defRPr>
      </a:lvl8pPr>
      <a:lvl9pPr marL="3302080" indent="-333024" algn="l" defTabSz="1332098" rtl="0" eaLnBrk="1" latinLnBrk="0" hangingPunct="1">
        <a:lnSpc>
          <a:spcPct val="90000"/>
        </a:lnSpc>
        <a:spcBef>
          <a:spcPts val="291"/>
        </a:spcBef>
        <a:spcAft>
          <a:spcPts val="583"/>
        </a:spcAft>
        <a:buClr>
          <a:schemeClr val="accent1"/>
        </a:buClr>
        <a:buSzPct val="80000"/>
        <a:buFont typeface="Corbel" pitchFamily="34" charset="0"/>
        <a:buChar char="•"/>
        <a:defRPr sz="2719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32098" rtl="0" eaLnBrk="1" latinLnBrk="0" hangingPunct="1">
        <a:defRPr sz="2622" kern="1200">
          <a:solidFill>
            <a:schemeClr val="tx1"/>
          </a:solidFill>
          <a:latin typeface="+mn-lt"/>
          <a:ea typeface="+mn-ea"/>
          <a:cs typeface="+mn-cs"/>
        </a:defRPr>
      </a:lvl1pPr>
      <a:lvl2pPr marL="666049" algn="l" defTabSz="1332098" rtl="0" eaLnBrk="1" latinLnBrk="0" hangingPunct="1">
        <a:defRPr sz="2622" kern="1200">
          <a:solidFill>
            <a:schemeClr val="tx1"/>
          </a:solidFill>
          <a:latin typeface="+mn-lt"/>
          <a:ea typeface="+mn-ea"/>
          <a:cs typeface="+mn-cs"/>
        </a:defRPr>
      </a:lvl2pPr>
      <a:lvl3pPr marL="1332098" algn="l" defTabSz="1332098" rtl="0" eaLnBrk="1" latinLnBrk="0" hangingPunct="1">
        <a:defRPr sz="2622" kern="1200">
          <a:solidFill>
            <a:schemeClr val="tx1"/>
          </a:solidFill>
          <a:latin typeface="+mn-lt"/>
          <a:ea typeface="+mn-ea"/>
          <a:cs typeface="+mn-cs"/>
        </a:defRPr>
      </a:lvl3pPr>
      <a:lvl4pPr marL="1998147" algn="l" defTabSz="1332098" rtl="0" eaLnBrk="1" latinLnBrk="0" hangingPunct="1">
        <a:defRPr sz="2622" kern="1200">
          <a:solidFill>
            <a:schemeClr val="tx1"/>
          </a:solidFill>
          <a:latin typeface="+mn-lt"/>
          <a:ea typeface="+mn-ea"/>
          <a:cs typeface="+mn-cs"/>
        </a:defRPr>
      </a:lvl4pPr>
      <a:lvl5pPr marL="2664196" algn="l" defTabSz="1332098" rtl="0" eaLnBrk="1" latinLnBrk="0" hangingPunct="1">
        <a:defRPr sz="2622" kern="1200">
          <a:solidFill>
            <a:schemeClr val="tx1"/>
          </a:solidFill>
          <a:latin typeface="+mn-lt"/>
          <a:ea typeface="+mn-ea"/>
          <a:cs typeface="+mn-cs"/>
        </a:defRPr>
      </a:lvl5pPr>
      <a:lvl6pPr marL="3330245" algn="l" defTabSz="1332098" rtl="0" eaLnBrk="1" latinLnBrk="0" hangingPunct="1">
        <a:defRPr sz="2622" kern="1200">
          <a:solidFill>
            <a:schemeClr val="tx1"/>
          </a:solidFill>
          <a:latin typeface="+mn-lt"/>
          <a:ea typeface="+mn-ea"/>
          <a:cs typeface="+mn-cs"/>
        </a:defRPr>
      </a:lvl6pPr>
      <a:lvl7pPr marL="3996294" algn="l" defTabSz="1332098" rtl="0" eaLnBrk="1" latinLnBrk="0" hangingPunct="1">
        <a:defRPr sz="2622" kern="1200">
          <a:solidFill>
            <a:schemeClr val="tx1"/>
          </a:solidFill>
          <a:latin typeface="+mn-lt"/>
          <a:ea typeface="+mn-ea"/>
          <a:cs typeface="+mn-cs"/>
        </a:defRPr>
      </a:lvl7pPr>
      <a:lvl8pPr marL="4662343" algn="l" defTabSz="1332098" rtl="0" eaLnBrk="1" latinLnBrk="0" hangingPunct="1">
        <a:defRPr sz="2622" kern="1200">
          <a:solidFill>
            <a:schemeClr val="tx1"/>
          </a:solidFill>
          <a:latin typeface="+mn-lt"/>
          <a:ea typeface="+mn-ea"/>
          <a:cs typeface="+mn-cs"/>
        </a:defRPr>
      </a:lvl8pPr>
      <a:lvl9pPr marL="5328392" algn="l" defTabSz="1332098" rtl="0" eaLnBrk="1" latinLnBrk="0" hangingPunct="1">
        <a:defRPr sz="262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3.jpg"/><Relationship Id="rId7" Type="http://schemas.openxmlformats.org/officeDocument/2006/relationships/image" Target="../media/image24.jpg"/><Relationship Id="rId12" Type="http://schemas.openxmlformats.org/officeDocument/2006/relationships/image" Target="../media/image29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11" Type="http://schemas.openxmlformats.org/officeDocument/2006/relationships/image" Target="../media/image28.jpg"/><Relationship Id="rId5" Type="http://schemas.openxmlformats.org/officeDocument/2006/relationships/image" Target="../media/image23.jpg"/><Relationship Id="rId10" Type="http://schemas.openxmlformats.org/officeDocument/2006/relationships/image" Target="../media/image27.jpeg"/><Relationship Id="rId4" Type="http://schemas.openxmlformats.org/officeDocument/2006/relationships/image" Target="../media/image2.jpeg"/><Relationship Id="rId9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42.jpg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4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40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39.png"/><Relationship Id="rId4" Type="http://schemas.openxmlformats.org/officeDocument/2006/relationships/diagramData" Target="../diagrams/data1.xml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914" y="3194897"/>
            <a:ext cx="17079905" cy="376193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th-TH" sz="7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โครงการฝึกอบรมเชิงปฏิบัติการ</a:t>
            </a:r>
            <a:br>
              <a:rPr lang="th-TH" sz="7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7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“การสำรวจความคิดเห็นของประชาชน สถิติ และอินโฟกราฟิก </a:t>
            </a:r>
            <a:br>
              <a:rPr lang="th-TH" sz="7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7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เพื่อการจัดทำข้อมูลประกอบการดำเนินงานของฝ่ายนิติบัญญัติ”</a:t>
            </a:r>
            <a:endParaRPr lang="en-US" sz="7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91" y="9510926"/>
            <a:ext cx="17760950" cy="32160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sz="6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 สำนักวิชาการ สำนักงานเลขาธิการวุฒิสภา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sz="6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วันจันทร์ที่ ๑๒ ถึงวันพุธที่ ๑๔ กันยายน ๒๕๒๙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sz="6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ณ อาคารสุขประพฤติ </a:t>
            </a:r>
            <a:endParaRPr lang="en-US" sz="6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6" name="Picture 2" descr="http://img.tarad.com/shop/l/logothailand/img-lib/spd_20130622151554_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284" y="893096"/>
            <a:ext cx="2443695" cy="244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12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445" y="7179782"/>
            <a:ext cx="7666894" cy="54182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923" y="464235"/>
            <a:ext cx="4546531" cy="24276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17" y="215824"/>
            <a:ext cx="2316252" cy="2401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346841" y="2891926"/>
            <a:ext cx="17216137" cy="146498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ประชากร คือ ใคร </a:t>
            </a:r>
            <a:r>
              <a:rPr lang="en-US" sz="6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???</a:t>
            </a:r>
            <a:r>
              <a:rPr lang="th-TH" sz="6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6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685957" y="4795821"/>
            <a:ext cx="12665412" cy="222044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1441450"/>
            <a:r>
              <a:rPr lang="th-TH" sz="5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ประชากร คือ กลุ่มเป้าหมายที่ต้องการสำรวจทั้งหมด เช่น ประชาชนทั่วประเทศ ประชาชนในกรุงเทพ ครูและบุคลากรทางการศึกษา ข้าราชการ เยาวชน นักเรียนนักศึกษา</a:t>
            </a:r>
            <a:endParaRPr lang="th-TH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0513">
            <a:off x="1216067" y="7436900"/>
            <a:ext cx="2857500" cy="4552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8008883"/>
            <a:ext cx="6818778" cy="34340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7175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7336" y="7457090"/>
            <a:ext cx="17418512" cy="5486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461" y="351169"/>
            <a:ext cx="7114153" cy="24276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36" y="203155"/>
            <a:ext cx="2375969" cy="2463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1432955" y="3109329"/>
            <a:ext cx="5282742" cy="116605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กลุ่มตัวอย่าง คือ ใคร </a:t>
            </a:r>
            <a:r>
              <a:rPr lang="en-US" sz="5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???</a:t>
            </a:r>
            <a:r>
              <a:rPr lang="th-TH" sz="5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432955" y="7727678"/>
            <a:ext cx="5282742" cy="116605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ขนาดของกลุ่มตัวอย่าง</a:t>
            </a:r>
            <a:endParaRPr lang="th-TH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261234" y="3109329"/>
            <a:ext cx="10058400" cy="188066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ประชาชน บุคคล ที่ได้มาจากการสุ่มประชากร</a:t>
            </a:r>
            <a:endParaRPr lang="th-TH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459031" y="7719176"/>
            <a:ext cx="9860603" cy="3613018"/>
          </a:xfrm>
          <a:prstGeom prst="roundRect">
            <a:avLst>
              <a:gd name="adj" fmla="val 10237"/>
            </a:avLst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h-TH" sz="5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 การกำหนดเกณฑ์</a:t>
            </a:r>
          </a:p>
          <a:p>
            <a:r>
              <a:rPr lang="th-TH" sz="5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 การใช้ตารางกำหนดขนาดกลุ่มตัวอย่าง</a:t>
            </a:r>
          </a:p>
          <a:p>
            <a:r>
              <a:rPr lang="th-TH" sz="5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 การใช้สูตรคำนวณ</a:t>
            </a:r>
          </a:p>
          <a:p>
            <a:r>
              <a:rPr lang="th-TH" sz="5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4. การใช้โปรแกรมคอมพิวเตอร์</a:t>
            </a:r>
            <a:endParaRPr lang="th-TH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305" y="4795821"/>
            <a:ext cx="3372156" cy="24005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4"/>
          <a:stretch/>
        </p:blipFill>
        <p:spPr>
          <a:xfrm>
            <a:off x="1183092" y="8973219"/>
            <a:ext cx="5532606" cy="370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60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221" y="358370"/>
            <a:ext cx="4239104" cy="24276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14" y="215138"/>
            <a:ext cx="2304303" cy="2388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346842" y="2647238"/>
            <a:ext cx="17653821" cy="1580177"/>
          </a:xfrm>
          <a:prstGeom prst="roundRect">
            <a:avLst/>
          </a:prstGeom>
          <a:solidFill>
            <a:srgbClr val="6600FF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ขนาดของกลุ่มตัวอย่าง</a:t>
            </a:r>
            <a:endParaRPr lang="th-TH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671680" y="4559969"/>
            <a:ext cx="6902871" cy="375986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0"/>
                  <a:tint val="66000"/>
                  <a:satMod val="160000"/>
                </a:schemeClr>
              </a:gs>
              <a:gs pos="50000">
                <a:schemeClr val="accent1">
                  <a:lumMod val="50000"/>
                  <a:tint val="44500"/>
                  <a:satMod val="160000"/>
                </a:schemeClr>
              </a:gs>
              <a:gs pos="100000">
                <a:schemeClr val="accent1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2. การใช้ตารางกำหนดขนาดกลุ่ม</a:t>
            </a:r>
            <a:r>
              <a:rPr lang="th-TH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</a:t>
            </a:r>
            <a:endParaRPr lang="en-US" sz="44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Krejcie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&amp; Morgan (1970)</a:t>
            </a:r>
          </a:p>
          <a:p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2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 Yamane (1973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b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78170" y="9648236"/>
            <a:ext cx="6137030" cy="634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dirty="0"/>
          </a:p>
        </p:txBody>
      </p:sp>
      <p:sp>
        <p:nvSpPr>
          <p:cNvPr id="10" name="Rounded Rectangle 9"/>
          <p:cNvSpPr/>
          <p:nvPr/>
        </p:nvSpPr>
        <p:spPr>
          <a:xfrm>
            <a:off x="580293" y="4445876"/>
            <a:ext cx="9917721" cy="418817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การกำหนดเกณฑ์</a:t>
            </a:r>
          </a:p>
          <a:p>
            <a:r>
              <a:rPr lang="th-TH" sz="40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ถ้า</a:t>
            </a:r>
            <a:r>
              <a:rPr lang="th-TH" sz="4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ขนาดประชากรเป็นหลักร้อย ควรใช้กลุ่มตัวอย่างอย่างน้อย 25%</a:t>
            </a:r>
          </a:p>
          <a:p>
            <a:r>
              <a:rPr lang="th-TH" sz="4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ถ้าขนาดประชากรเป็นหลักพัน ควรใช้กลุ่มตัวอย่างอย่างน้อย 10%</a:t>
            </a:r>
          </a:p>
          <a:p>
            <a:r>
              <a:rPr lang="th-TH" sz="4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ถ้าขนาดประชากรเป็นหลักหมื่น ควรใช้กลุ่มตัวอย่างอย่างน้อย 5%</a:t>
            </a:r>
          </a:p>
          <a:p>
            <a:r>
              <a:rPr lang="th-TH" sz="4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ถ้าขนาดประชากรเป็นหลักแสน ควรใช้กลุ่มตัวอย่างอย่างน้อย 1</a:t>
            </a:r>
            <a:r>
              <a:rPr lang="th-TH" sz="40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%</a:t>
            </a:r>
          </a:p>
          <a:p>
            <a:r>
              <a:rPr lang="th-TH" sz="4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(ธีร</a:t>
            </a:r>
            <a:r>
              <a:rPr lang="th-TH" sz="40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วุฒิ</a:t>
            </a:r>
            <a:r>
              <a:rPr lang="en-US" sz="40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40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เอ</a:t>
            </a:r>
            <a:r>
              <a:rPr lang="th-TH" sz="4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กะกุล, 2543)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80293" y="9168528"/>
            <a:ext cx="6559062" cy="3492395"/>
          </a:xfrm>
          <a:prstGeom prst="roundRect">
            <a:avLst/>
          </a:prstGeom>
          <a:gradFill flip="none" rotWithShape="1">
            <a:gsLst>
              <a:gs pos="0">
                <a:srgbClr val="FFCC99">
                  <a:shade val="30000"/>
                  <a:satMod val="115000"/>
                </a:srgbClr>
              </a:gs>
              <a:gs pos="50000">
                <a:srgbClr val="FFCC99">
                  <a:shade val="67500"/>
                  <a:satMod val="115000"/>
                </a:srgbClr>
              </a:gs>
              <a:gs pos="100000">
                <a:srgbClr val="FFCC99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3. การ</a:t>
            </a:r>
            <a:r>
              <a:rPr lang="th-TH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ใช้สูตรคำนวณ</a:t>
            </a:r>
          </a:p>
          <a:p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Krejcie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&amp; Morgan (1970)</a:t>
            </a:r>
          </a:p>
          <a:p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2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 Yamane (1973)</a:t>
            </a:r>
          </a:p>
          <a:p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3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Cochran </a:t>
            </a:r>
            <a:r>
              <a:rPr lang="th-TH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(1977)</a:t>
            </a:r>
            <a:endParaRPr lang="en-US" sz="4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4. Cohen </a:t>
            </a:r>
            <a:endParaRPr lang="th-TH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737232" y="9394852"/>
            <a:ext cx="5868897" cy="2395969"/>
          </a:xfrm>
          <a:prstGeom prst="roundRect">
            <a:avLst>
              <a:gd name="adj" fmla="val 10237"/>
            </a:avLst>
          </a:prstGeom>
          <a:solidFill>
            <a:srgbClr val="FFFFCC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h-TH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4. การใช้โปรแกรมคอมพิวเตอร์ เช่น 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G Power</a:t>
            </a:r>
            <a:endParaRPr lang="th-TH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8161" y="8319830"/>
            <a:ext cx="3210300" cy="451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2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8998553" y="4044586"/>
            <a:ext cx="8800716" cy="904818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9545" y="4052961"/>
            <a:ext cx="9002110" cy="904818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249" y="539127"/>
            <a:ext cx="6218268" cy="24276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45" y="334176"/>
            <a:ext cx="2202089" cy="2282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299545" y="2754169"/>
            <a:ext cx="17499723" cy="116605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การสุ่มกลุ่มตัวอย่าง</a:t>
            </a:r>
            <a:endParaRPr lang="th-TH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270737" y="4689873"/>
            <a:ext cx="5697416" cy="135401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ใช้ทฤษฎีความน่าจะเป็น </a:t>
            </a:r>
            <a:endParaRPr lang="th-TH" sz="40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Probability Sampling)</a:t>
            </a: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846385" y="6637795"/>
            <a:ext cx="7101445" cy="934623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วิธีสุ่มอย่างง่าย (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Sample Random Sampling)</a:t>
            </a: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7200" y="7795187"/>
            <a:ext cx="8490630" cy="83303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การสุ่มอย่างมีระบบ (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Systematic Random Sampling)</a:t>
            </a: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55077" y="8899375"/>
            <a:ext cx="7892753" cy="899761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สุ่มแบบ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แบ่งชั้น (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Stratified Random Sampling)</a:t>
            </a: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75400" y="9975732"/>
            <a:ext cx="7892753" cy="953209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สุ่มแบบ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แบ่งกลุ่ม (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Cluster Random Sampling )</a:t>
            </a: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57200" y="11282133"/>
            <a:ext cx="8490630" cy="918039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สุ่มแบบ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หลายขั้นตอน (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Multistage Stage sampling)</a:t>
            </a: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988060" y="4689872"/>
            <a:ext cx="5697416" cy="135401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ไม่ใช้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ทฤษฎีความน่าจะเป็น </a:t>
            </a:r>
            <a:endParaRPr lang="th-TH" sz="40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Non Probability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Sampling)</a:t>
            </a: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988060" y="6637794"/>
            <a:ext cx="7486618" cy="93462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การเลือกแบบบังเอิญ 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Accidental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Sampling)</a:t>
            </a: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9988060" y="7744391"/>
            <a:ext cx="7486618" cy="93462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การเลือกแบบกำหนดโควต้า (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Quota Sampling)</a:t>
            </a: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9988060" y="8846238"/>
            <a:ext cx="7639018" cy="93462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เลือกแบบจำเพาะเจาะจง (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Purposive Sampling)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988060" y="9948085"/>
            <a:ext cx="7562818" cy="133404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การเลือกแบบตามสะดวก (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Convenience Sampling)</a:t>
            </a: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0423">
            <a:off x="1014912" y="2495816"/>
            <a:ext cx="4112075" cy="23114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2317" y="732677"/>
            <a:ext cx="5128561" cy="24360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6622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270" y="402576"/>
            <a:ext cx="4491352" cy="24276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3" y="290044"/>
            <a:ext cx="2380593" cy="2467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457200" y="2957684"/>
            <a:ext cx="17152883" cy="116605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การเก็บรวบรวมข้อมูล</a:t>
            </a:r>
            <a:endParaRPr lang="th-TH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432955" y="4980906"/>
            <a:ext cx="3103876" cy="1166051"/>
          </a:xfrm>
          <a:prstGeom prst="roundRect">
            <a:avLst/>
          </a:prstGeom>
          <a:gradFill flip="none" rotWithShape="1">
            <a:gsLst>
              <a:gs pos="24000">
                <a:schemeClr val="accent4">
                  <a:lumMod val="40000"/>
                  <a:lumOff val="60000"/>
                </a:schemeClr>
              </a:gs>
              <a:gs pos="71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การลงพื้นที่ </a:t>
            </a:r>
            <a:endParaRPr lang="th-TH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42915" y="7435986"/>
            <a:ext cx="3283956" cy="116605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การโทรศัพท์</a:t>
            </a:r>
            <a:endParaRPr lang="th-TH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342915" y="9697346"/>
            <a:ext cx="3455568" cy="1166051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การส่งไปรษณีย์</a:t>
            </a:r>
            <a:endParaRPr lang="th-TH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01"/>
          <a:stretch/>
        </p:blipFill>
        <p:spPr>
          <a:xfrm>
            <a:off x="912261" y="4378569"/>
            <a:ext cx="14112876" cy="76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613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2" t="774" r="9049" b="2254"/>
          <a:stretch/>
        </p:blipFill>
        <p:spPr>
          <a:xfrm rot="19691648">
            <a:off x="1824860" y="5002613"/>
            <a:ext cx="3819389" cy="30246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332" y="351169"/>
            <a:ext cx="4491352" cy="24276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06" y="282675"/>
            <a:ext cx="2278270" cy="2361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457200" y="2778860"/>
            <a:ext cx="17088729" cy="149420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การบริหารจัดการการลงพื้นที่</a:t>
            </a:r>
            <a:endParaRPr lang="th-TH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 r="1442" b="1544"/>
          <a:stretch/>
        </p:blipFill>
        <p:spPr>
          <a:xfrm>
            <a:off x="4765431" y="5454142"/>
            <a:ext cx="8247184" cy="65852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3072">
            <a:off x="957683" y="4128068"/>
            <a:ext cx="1622432" cy="2585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29" y="8107888"/>
            <a:ext cx="2143125" cy="2143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3125">
            <a:off x="14214535" y="10145076"/>
            <a:ext cx="3012525" cy="22564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3540">
            <a:off x="1055321" y="10753459"/>
            <a:ext cx="3524250" cy="16859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8" t="2692" r="23827" b="2436"/>
          <a:stretch/>
        </p:blipFill>
        <p:spPr>
          <a:xfrm rot="586922">
            <a:off x="12719168" y="4366405"/>
            <a:ext cx="1855214" cy="19823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9" b="17253"/>
          <a:stretch/>
        </p:blipFill>
        <p:spPr>
          <a:xfrm rot="19630805">
            <a:off x="14127534" y="5896571"/>
            <a:ext cx="3186526" cy="12367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6" r="19924" b="22001"/>
          <a:stretch/>
        </p:blipFill>
        <p:spPr>
          <a:xfrm rot="1744505" flipH="1">
            <a:off x="13468794" y="8195340"/>
            <a:ext cx="1934612" cy="180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423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212" y="5222341"/>
            <a:ext cx="13463948" cy="2574722"/>
          </a:xfrm>
        </p:spPr>
        <p:txBody>
          <a:bodyPr>
            <a:noAutofit/>
          </a:bodyPr>
          <a:lstStyle/>
          <a:p>
            <a:pPr algn="ctr"/>
            <a:r>
              <a:rPr lang="th-TH" sz="18647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18647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9324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</a:t>
            </a:r>
            <a:br>
              <a:rPr lang="th-TH" sz="9324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9324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สวน</a:t>
            </a:r>
            <a:r>
              <a:rPr lang="th-TH" sz="9324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ดุส</a:t>
            </a:r>
            <a:r>
              <a:rPr lang="th-TH" sz="9324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ิ</a:t>
            </a:r>
            <a:r>
              <a:rPr lang="th-TH" sz="9324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ตโพล</a:t>
            </a:r>
            <a:endParaRPr lang="en-US" sz="18647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736" y="513416"/>
            <a:ext cx="3623090" cy="3756047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1723292" y="9456633"/>
            <a:ext cx="14845614" cy="2553659"/>
          </a:xfrm>
          <a:prstGeom prst="rect">
            <a:avLst/>
          </a:prstGeom>
        </p:spPr>
        <p:txBody>
          <a:bodyPr vert="horz" lIns="177610" tIns="88805" rIns="177610" bIns="88805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h-TH" sz="5439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</a:t>
            </a:r>
            <a:r>
              <a:rPr lang="th-TH" sz="5439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พุธที่ ๑๔ กันยายน </a:t>
            </a:r>
            <a:r>
              <a:rPr lang="th-TH" sz="5439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๒๕๕๙</a:t>
            </a:r>
            <a:endParaRPr lang="th-TH" sz="5439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ctr">
              <a:buNone/>
            </a:pPr>
            <a:r>
              <a:rPr lang="th-TH" sz="5439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ณ อาคารสุขประพฤติ </a:t>
            </a:r>
            <a:endParaRPr lang="en-US" sz="5439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5796" y="4269463"/>
            <a:ext cx="167229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7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การเผยแพร่</a:t>
            </a:r>
            <a:r>
              <a:rPr lang="th-TH" sz="7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ผลการสำรวจความคิดเห็นของ</a:t>
            </a:r>
            <a:r>
              <a:rPr lang="th-TH" sz="7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ประชาชน</a:t>
            </a:r>
            <a:r>
              <a:rPr lang="th-TH" sz="7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7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7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7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PRESS RELEASE </a:t>
            </a:r>
            <a:r>
              <a:rPr lang="th-TH" sz="7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en-US" sz="7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NEWS </a:t>
            </a:r>
            <a:r>
              <a:rPr lang="en-US" sz="7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RELEASE</a:t>
            </a:r>
            <a:r>
              <a:rPr lang="th-TH" sz="7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72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629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62" y="351169"/>
            <a:ext cx="5360275" cy="24276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76" y="266838"/>
            <a:ext cx="2144110" cy="2222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ounded Rectangle 3"/>
          <p:cNvSpPr/>
          <p:nvPr/>
        </p:nvSpPr>
        <p:spPr>
          <a:xfrm>
            <a:off x="331076" y="2778860"/>
            <a:ext cx="17373600" cy="1652463"/>
          </a:xfrm>
          <a:prstGeom prst="roundRect">
            <a:avLst/>
          </a:prstGeom>
          <a:gradFill flip="none" rotWithShape="1">
            <a:gsLst>
              <a:gs pos="31000">
                <a:srgbClr val="66FFCC">
                  <a:shade val="67500"/>
                  <a:satMod val="115000"/>
                </a:srgbClr>
              </a:gs>
              <a:gs pos="100000">
                <a:srgbClr val="66FFCC">
                  <a:shade val="100000"/>
                  <a:satMod val="115000"/>
                </a:srgbClr>
              </a:gs>
            </a:gsLst>
            <a:lin ang="18900000" scaled="1"/>
            <a:tileRect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โพล ... ต้องการนำเสนออะไร ???</a:t>
            </a:r>
          </a:p>
        </p:txBody>
      </p:sp>
      <p:sp>
        <p:nvSpPr>
          <p:cNvPr id="6" name="Pentagon 5"/>
          <p:cNvSpPr/>
          <p:nvPr/>
        </p:nvSpPr>
        <p:spPr>
          <a:xfrm>
            <a:off x="1172307" y="4798928"/>
            <a:ext cx="4349261" cy="1165929"/>
          </a:xfrm>
          <a:prstGeom prst="homePlate">
            <a:avLst/>
          </a:prstGeom>
          <a:gradFill flip="none" rotWithShape="1">
            <a:gsLst>
              <a:gs pos="0">
                <a:srgbClr val="6600FF">
                  <a:tint val="66000"/>
                  <a:satMod val="160000"/>
                </a:srgbClr>
              </a:gs>
              <a:gs pos="50000">
                <a:srgbClr val="6600FF">
                  <a:tint val="44500"/>
                  <a:satMod val="160000"/>
                </a:srgbClr>
              </a:gs>
              <a:gs pos="100000">
                <a:srgbClr val="6600FF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</a:t>
            </a:r>
            <a:r>
              <a:rPr lang="th-TH" sz="5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อะไร </a:t>
            </a:r>
            <a:r>
              <a:rPr lang="en-US" sz="5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???</a:t>
            </a:r>
            <a:endParaRPr lang="th-TH" sz="5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1172307" y="6103857"/>
            <a:ext cx="4349261" cy="1165929"/>
          </a:xfrm>
          <a:prstGeom prst="homePlate">
            <a:avLst/>
          </a:prstGeom>
          <a:gradFill flip="none" rotWithShape="1">
            <a:gsLst>
              <a:gs pos="0">
                <a:srgbClr val="6600FF">
                  <a:tint val="66000"/>
                  <a:satMod val="160000"/>
                </a:srgbClr>
              </a:gs>
              <a:gs pos="50000">
                <a:srgbClr val="6600FF">
                  <a:tint val="44500"/>
                  <a:satMod val="160000"/>
                </a:srgbClr>
              </a:gs>
              <a:gs pos="100000">
                <a:srgbClr val="6600FF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</a:t>
            </a:r>
            <a:r>
              <a:rPr lang="th-TH" sz="5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ไหน </a:t>
            </a:r>
            <a:r>
              <a:rPr lang="en-US" sz="5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???</a:t>
            </a:r>
            <a:endParaRPr lang="th-TH" sz="5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1172304" y="11520232"/>
            <a:ext cx="4349261" cy="1165929"/>
          </a:xfrm>
          <a:prstGeom prst="homePlate">
            <a:avLst/>
          </a:prstGeom>
          <a:gradFill flip="none" rotWithShape="1">
            <a:gsLst>
              <a:gs pos="0">
                <a:srgbClr val="6600FF">
                  <a:tint val="66000"/>
                  <a:satMod val="160000"/>
                </a:srgbClr>
              </a:gs>
              <a:gs pos="50000">
                <a:srgbClr val="6600FF">
                  <a:tint val="44500"/>
                  <a:satMod val="160000"/>
                </a:srgbClr>
              </a:gs>
              <a:gs pos="100000">
                <a:srgbClr val="6600FF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</a:t>
            </a:r>
            <a:r>
              <a:rPr lang="th-TH" sz="5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อะไร </a:t>
            </a:r>
            <a:r>
              <a:rPr lang="en-US" sz="5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???</a:t>
            </a:r>
            <a:endParaRPr lang="th-TH" sz="5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1172303" y="10139098"/>
            <a:ext cx="4349261" cy="1165929"/>
          </a:xfrm>
          <a:prstGeom prst="homePlate">
            <a:avLst/>
          </a:prstGeom>
          <a:gradFill flip="none" rotWithShape="1">
            <a:gsLst>
              <a:gs pos="0">
                <a:srgbClr val="6600FF">
                  <a:tint val="66000"/>
                  <a:satMod val="160000"/>
                </a:srgbClr>
              </a:gs>
              <a:gs pos="50000">
                <a:srgbClr val="6600FF">
                  <a:tint val="44500"/>
                  <a:satMod val="160000"/>
                </a:srgbClr>
              </a:gs>
              <a:gs pos="100000">
                <a:srgbClr val="6600FF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อย่างไร </a:t>
            </a:r>
            <a:r>
              <a:rPr lang="en-US" sz="5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???</a:t>
            </a:r>
            <a:endParaRPr lang="th-TH" sz="5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1172306" y="7432240"/>
            <a:ext cx="4349261" cy="1165929"/>
          </a:xfrm>
          <a:prstGeom prst="homePlate">
            <a:avLst/>
          </a:prstGeom>
          <a:gradFill flip="none" rotWithShape="1">
            <a:gsLst>
              <a:gs pos="0">
                <a:srgbClr val="6600FF">
                  <a:tint val="66000"/>
                  <a:satMod val="160000"/>
                </a:srgbClr>
              </a:gs>
              <a:gs pos="50000">
                <a:srgbClr val="6600FF">
                  <a:tint val="44500"/>
                  <a:satMod val="160000"/>
                </a:srgbClr>
              </a:gs>
              <a:gs pos="100000">
                <a:srgbClr val="6600FF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กับ</a:t>
            </a:r>
            <a:r>
              <a:rPr lang="th-TH" sz="5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ใคร </a:t>
            </a:r>
            <a:r>
              <a:rPr lang="en-US" sz="5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???</a:t>
            </a:r>
            <a:endParaRPr lang="th-TH" sz="5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15016" t="12435" r="16522" b="6369"/>
          <a:stretch/>
        </p:blipFill>
        <p:spPr>
          <a:xfrm>
            <a:off x="5646856" y="4787208"/>
            <a:ext cx="11495954" cy="7669348"/>
          </a:xfrm>
          <a:prstGeom prst="rect">
            <a:avLst/>
          </a:prstGeom>
        </p:spPr>
      </p:pic>
      <p:sp>
        <p:nvSpPr>
          <p:cNvPr id="19" name="Pentagon 18"/>
          <p:cNvSpPr/>
          <p:nvPr/>
        </p:nvSpPr>
        <p:spPr>
          <a:xfrm>
            <a:off x="1172303" y="8771755"/>
            <a:ext cx="4349261" cy="1165929"/>
          </a:xfrm>
          <a:prstGeom prst="homePlate">
            <a:avLst/>
          </a:prstGeom>
          <a:gradFill flip="none" rotWithShape="1">
            <a:gsLst>
              <a:gs pos="0">
                <a:srgbClr val="6600FF">
                  <a:tint val="66000"/>
                  <a:satMod val="160000"/>
                </a:srgbClr>
              </a:gs>
              <a:gs pos="50000">
                <a:srgbClr val="6600FF">
                  <a:tint val="44500"/>
                  <a:satMod val="160000"/>
                </a:srgbClr>
              </a:gs>
              <a:gs pos="100000">
                <a:srgbClr val="6600FF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เมื่อไหร่ </a:t>
            </a:r>
            <a:r>
              <a:rPr lang="en-US" sz="5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???</a:t>
            </a:r>
            <a:endParaRPr lang="th-TH" sz="5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6456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759" y="351169"/>
            <a:ext cx="6968358" cy="24276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48" y="274100"/>
            <a:ext cx="1951511" cy="2023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ounded Rectangle 3"/>
          <p:cNvSpPr/>
          <p:nvPr/>
        </p:nvSpPr>
        <p:spPr>
          <a:xfrm>
            <a:off x="346841" y="2297226"/>
            <a:ext cx="8676710" cy="1441448"/>
          </a:xfrm>
          <a:prstGeom prst="roundRect">
            <a:avLst/>
          </a:prstGeom>
          <a:gradFill flip="none" rotWithShape="1">
            <a:gsLst>
              <a:gs pos="31000">
                <a:srgbClr val="66FFCC">
                  <a:shade val="67500"/>
                  <a:satMod val="115000"/>
                </a:srgbClr>
              </a:gs>
              <a:gs pos="100000">
                <a:srgbClr val="66FFCC">
                  <a:shade val="100000"/>
                  <a:satMod val="115000"/>
                </a:srgbClr>
              </a:gs>
            </a:gsLst>
            <a:lin ang="18900000" scaled="1"/>
            <a:tileRect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โพล ... </a:t>
            </a:r>
            <a:r>
              <a:rPr lang="th-TH" sz="6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นำเสนออย่างไร </a:t>
            </a:r>
            <a:r>
              <a:rPr lang="th-TH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???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355" y="2297226"/>
            <a:ext cx="7903762" cy="105400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34536" t="11238" r="34599" b="17980"/>
          <a:stretch/>
        </p:blipFill>
        <p:spPr>
          <a:xfrm>
            <a:off x="1135117" y="3738674"/>
            <a:ext cx="7411006" cy="909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34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432331" y="8043227"/>
            <a:ext cx="10326414" cy="455342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701382" y="9475076"/>
            <a:ext cx="9458273" cy="1734207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848" y="351169"/>
            <a:ext cx="5975865" cy="24276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13" y="251464"/>
            <a:ext cx="2054738" cy="2130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ounded Rectangle 3"/>
          <p:cNvSpPr/>
          <p:nvPr/>
        </p:nvSpPr>
        <p:spPr>
          <a:xfrm>
            <a:off x="268013" y="2476201"/>
            <a:ext cx="17515489" cy="1441448"/>
          </a:xfrm>
          <a:prstGeom prst="roundRect">
            <a:avLst/>
          </a:prstGeom>
          <a:gradFill flip="none" rotWithShape="1">
            <a:gsLst>
              <a:gs pos="31000">
                <a:srgbClr val="66FFCC">
                  <a:shade val="67500"/>
                  <a:satMod val="115000"/>
                </a:srgbClr>
              </a:gs>
              <a:gs pos="100000">
                <a:srgbClr val="66FFCC">
                  <a:shade val="100000"/>
                  <a:satMod val="115000"/>
                </a:srgbClr>
              </a:gs>
            </a:gsLst>
            <a:lin ang="18900000" scaled="1"/>
            <a:tileRect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6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ช่องทางการนำเสนอ </a:t>
            </a:r>
            <a:endParaRPr lang="th-TH" sz="6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57433697"/>
              </p:ext>
            </p:extLst>
          </p:nvPr>
        </p:nvGraphicFramePr>
        <p:xfrm>
          <a:off x="1450428" y="4004901"/>
          <a:ext cx="15308317" cy="8076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8826" y="8742582"/>
            <a:ext cx="1512888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2399" y="8737819"/>
            <a:ext cx="1519237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1313" y="8667175"/>
            <a:ext cx="1660525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7260" y="10317563"/>
            <a:ext cx="1882775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4859" y="10454678"/>
            <a:ext cx="149542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64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212" y="5222341"/>
            <a:ext cx="13463948" cy="2574722"/>
          </a:xfrm>
        </p:spPr>
        <p:txBody>
          <a:bodyPr>
            <a:noAutofit/>
          </a:bodyPr>
          <a:lstStyle/>
          <a:p>
            <a:pPr algn="ctr"/>
            <a:r>
              <a:rPr lang="th-TH" sz="17093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กระบวนการ</a:t>
            </a:r>
            <a:r>
              <a:rPr lang="th-TH" sz="17093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ทำโพล</a:t>
            </a:r>
            <a:r>
              <a:rPr lang="th-TH" sz="18647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18647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7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</a:t>
            </a:r>
            <a:r>
              <a:rPr lang="th-TH" sz="9324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9324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9324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สวน</a:t>
            </a:r>
            <a:r>
              <a:rPr lang="th-TH" sz="9324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ดุสิตโพล</a:t>
            </a:r>
            <a:r>
              <a:rPr lang="en-US" sz="9324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9324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9324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9324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มหาวิทยาลัยสวนดุสิต</a:t>
            </a:r>
            <a:endParaRPr lang="en-US" sz="18647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736" y="513416"/>
            <a:ext cx="3623090" cy="3756047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1584474" y="10213378"/>
            <a:ext cx="14845614" cy="2553659"/>
          </a:xfrm>
          <a:prstGeom prst="rect">
            <a:avLst/>
          </a:prstGeom>
        </p:spPr>
        <p:txBody>
          <a:bodyPr vert="horz" lIns="177610" tIns="88805" rIns="177610" bIns="88805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h-TH" sz="5439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วันจันทร์ที่ ๑๒ </a:t>
            </a:r>
            <a:r>
              <a:rPr lang="th-TH" sz="5439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กันยายน ๒๕๕๙</a:t>
            </a:r>
            <a:endParaRPr lang="th-TH" sz="5439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ctr">
              <a:buNone/>
            </a:pPr>
            <a:r>
              <a:rPr lang="th-TH" sz="5439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ณ อาคารสุขประพฤติ </a:t>
            </a:r>
            <a:endParaRPr lang="en-US" sz="5439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7437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415" y="351169"/>
            <a:ext cx="6495392" cy="24276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28" y="203154"/>
            <a:ext cx="2352900" cy="2439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ounded Rectangle 2"/>
          <p:cNvSpPr/>
          <p:nvPr/>
        </p:nvSpPr>
        <p:spPr>
          <a:xfrm>
            <a:off x="662152" y="2778859"/>
            <a:ext cx="16711448" cy="9941465"/>
          </a:xfrm>
          <a:prstGeom prst="roundRect">
            <a:avLst>
              <a:gd name="adj" fmla="val 361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th-TH" sz="5400" b="1" dirty="0"/>
          </a:p>
        </p:txBody>
      </p:sp>
      <p:sp>
        <p:nvSpPr>
          <p:cNvPr id="5" name="Pentagon 4"/>
          <p:cNvSpPr/>
          <p:nvPr/>
        </p:nvSpPr>
        <p:spPr>
          <a:xfrm>
            <a:off x="2408711" y="3288323"/>
            <a:ext cx="13136089" cy="121333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หลักการและเคล็ดลับการออกแบบอินโฟกราฟิกส์ (</a:t>
            </a:r>
            <a:r>
              <a:rPr lang="en-US" sz="5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Infographics</a:t>
            </a:r>
            <a:r>
              <a:rPr lang="th-TH" sz="5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en-US" sz="5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5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Pentagon 5"/>
          <p:cNvSpPr/>
          <p:nvPr/>
        </p:nvSpPr>
        <p:spPr>
          <a:xfrm rot="10800000" flipV="1">
            <a:off x="2408710" y="4888516"/>
            <a:ext cx="12942277" cy="1213339"/>
          </a:xfrm>
          <a:prstGeom prst="homePlate">
            <a:avLst>
              <a:gd name="adj" fmla="val 611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เผยแพร่ผลการสำรวจความคิดเห็นของประชาชนให้</a:t>
            </a:r>
            <a:r>
              <a:rPr lang="th-TH" sz="5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น่าสนใจ</a:t>
            </a:r>
            <a:endParaRPr lang="th-TH" sz="4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6699">
            <a:off x="2848676" y="6638174"/>
            <a:ext cx="5169909" cy="5169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9136">
            <a:off x="8433335" y="7080923"/>
            <a:ext cx="7437941" cy="46603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342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331" y="351169"/>
            <a:ext cx="5533697" cy="24276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45" y="296313"/>
            <a:ext cx="2002221" cy="2075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ounded Rectangle 3"/>
          <p:cNvSpPr/>
          <p:nvPr/>
        </p:nvSpPr>
        <p:spPr>
          <a:xfrm>
            <a:off x="299545" y="2571731"/>
            <a:ext cx="17483958" cy="1441448"/>
          </a:xfrm>
          <a:prstGeom prst="roundRect">
            <a:avLst/>
          </a:prstGeom>
          <a:gradFill flip="none" rotWithShape="1">
            <a:gsLst>
              <a:gs pos="31000">
                <a:srgbClr val="66FFCC">
                  <a:shade val="67500"/>
                  <a:satMod val="115000"/>
                </a:srgbClr>
              </a:gs>
              <a:gs pos="100000">
                <a:srgbClr val="66FFCC">
                  <a:shade val="100000"/>
                  <a:satMod val="115000"/>
                </a:srgbClr>
              </a:gs>
            </a:gsLst>
            <a:lin ang="18900000" scaled="1"/>
            <a:tileRect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อินโฟกราฟิกส์ (</a:t>
            </a:r>
            <a:r>
              <a:rPr lang="en-US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Infographics)</a:t>
            </a:r>
            <a:endParaRPr lang="th-TH" sz="6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98716" y="4517762"/>
            <a:ext cx="6175808" cy="96863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อินโฟ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กราฟิกส์ (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Infographics</a:t>
            </a:r>
            <a:r>
              <a:rPr lang="en-US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คืออะไร</a:t>
            </a: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21808" y="5700805"/>
            <a:ext cx="15864930" cy="282630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Infographic 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ย่อมาจาก </a:t>
            </a:r>
            <a: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Information Graphic 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 ภาพหรือกราฟิกซึ่งบ่งชี้ถึงข้อมูล ไม่ว่าจะเป็นสถิติ ความรู้ ตัวเลข ฯลฯ เรียกว่าเป็นการย่นย่อข้อมูลเพื่อให้ประมวลผลได้ง่ายเพียงแค่กวาดตามอง ซึ่งเหมาะสำหรับผู้คนในยุคไอทีที่ต้องการเข้าถึงข้อมูลซับซ้อนมหาศาลในเวลาอันจำกัด ( เหตุผลเพราะมนุษย์ชอบและจดจำภาพสวยๆ ได้</a:t>
            </a:r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มากกว่า    การ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อ่าน ) </a:t>
            </a:r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ในปัจุบันกำลังเป็นที่นิยมในโลกของ </a:t>
            </a:r>
            <a: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Social </a:t>
            </a:r>
            <a:r>
              <a:rPr lang="en-US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Network</a:t>
            </a:r>
            <a:endParaRPr lang="th-TH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21808" y="8891115"/>
            <a:ext cx="15864930" cy="37856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พลังของ </a:t>
            </a:r>
            <a:r>
              <a:rPr lang="en-US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Infographics 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มีผลต่อการรับรู้ของมนุษย์โดยตรง ตัวอย่างที่มักมีการหยิบยกไปอ้างอิงอยู่เสมอ คือ 90% ของข้อมูลที่</a:t>
            </a:r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เข้าสู่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สมองของคนเราคือข้อมูลที่เป็นรูปภาพ เพราะรูปภาพและไอคอนกราฟฟิกต่างๆเร้าความสนใจได้ดีกว่า คนจดจำเรื่องราวจาก</a:t>
            </a:r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การอ่าน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</a:t>
            </a:r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เพียง 20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% และ 40%ของผู้บริโภคจะตอบสนองต่อข้อมูลที่เป็นรูปภาพมากว่าข้อมูลที่เป็นตัวหนังสือธรรมดา และการ </a:t>
            </a:r>
            <a: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Post </a:t>
            </a:r>
            <a:r>
              <a:rPr lang="en-US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Infographic 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 </a:t>
            </a:r>
            <a: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social Media 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 </a:t>
            </a:r>
            <a: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Twitter 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จะมีการ </a:t>
            </a:r>
            <a:r>
              <a:rPr lang="en-US" sz="4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ReTwitter</a:t>
            </a:r>
            <a: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มากกว่าการ </a:t>
            </a:r>
            <a: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Post 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ในรูปแบบเทรดดิชั่นแนลถึงขณะที่ 45% ของ</a:t>
            </a:r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 ใช้งาน </a:t>
            </a:r>
            <a: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Website 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 </a:t>
            </a:r>
            <a: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Click Link 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นั้น หากเป็นข้อมูล </a:t>
            </a:r>
            <a: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Infographics 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ขณะที่ 30% จะ </a:t>
            </a:r>
            <a:r>
              <a:rPr lang="en-US" sz="4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Forword</a:t>
            </a:r>
            <a: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Share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ต่อข้อมูลนั้นจะไร้สาระ</a:t>
            </a:r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ไม่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มีประโยชน์ใดๆก็ตาม</a:t>
            </a:r>
          </a:p>
        </p:txBody>
      </p:sp>
    </p:spTree>
    <p:extLst>
      <p:ext uri="{BB962C8B-B14F-4D97-AF65-F5344CB8AC3E}">
        <p14:creationId xmlns:p14="http://schemas.microsoft.com/office/powerpoint/2010/main" val="351771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772" y="351169"/>
            <a:ext cx="5817475" cy="24276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65" y="175863"/>
            <a:ext cx="2180464" cy="2260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ounded Rectangle 8"/>
          <p:cNvSpPr/>
          <p:nvPr/>
        </p:nvSpPr>
        <p:spPr>
          <a:xfrm>
            <a:off x="283779" y="2786876"/>
            <a:ext cx="17373600" cy="130349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6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สร้างอินโฟ</a:t>
            </a:r>
            <a:r>
              <a:rPr lang="th-TH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กราฟิกส์ (</a:t>
            </a:r>
            <a:r>
              <a:rPr lang="en-US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Infographics</a:t>
            </a:r>
            <a:r>
              <a:rPr lang="en-US" sz="6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6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อย่างไร</a:t>
            </a:r>
            <a:endParaRPr lang="th-TH" sz="6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600200" y="4343400"/>
            <a:ext cx="5873262" cy="11605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การใช้โปรแกรม</a:t>
            </a:r>
            <a:endParaRPr lang="th-TH" sz="6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724292" y="4343400"/>
            <a:ext cx="5873262" cy="11605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ใช้โปรแกรม บนเว็บไซด์</a:t>
            </a:r>
            <a:endParaRPr lang="th-TH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724292" y="6091871"/>
            <a:ext cx="5873262" cy="851297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https://piktochart.com/</a:t>
            </a:r>
            <a:endParaRPr lang="th-TH" sz="4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600200" y="7602987"/>
            <a:ext cx="5873262" cy="1160585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Adobe Illustrator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1600200" y="9114103"/>
            <a:ext cx="5873262" cy="1160585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Photoshop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1600200" y="6091871"/>
            <a:ext cx="5873262" cy="1160585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Power Point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2837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77462" y="4167210"/>
            <a:ext cx="16490731" cy="32792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77461" y="7746687"/>
            <a:ext cx="16490731" cy="32792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145" y="351169"/>
            <a:ext cx="5675586" cy="24276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10" y="336093"/>
            <a:ext cx="2254469" cy="2337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ounded Rectangle 8"/>
          <p:cNvSpPr/>
          <p:nvPr/>
        </p:nvSpPr>
        <p:spPr>
          <a:xfrm>
            <a:off x="315311" y="2786875"/>
            <a:ext cx="17468192" cy="1296393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การ</a:t>
            </a:r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ออกแบบอินโฟกราฟิกส์ (</a:t>
            </a:r>
            <a:r>
              <a:rPr lang="en-US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Infographics Design)</a:t>
            </a:r>
            <a:endParaRPr lang="th-TH" sz="4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Pentagon 4"/>
          <p:cNvSpPr>
            <a:spLocks/>
          </p:cNvSpPr>
          <p:nvPr/>
        </p:nvSpPr>
        <p:spPr>
          <a:xfrm>
            <a:off x="1442543" y="4467459"/>
            <a:ext cx="2869901" cy="1464231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th-TH" sz="4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ด้านข้อมูล</a:t>
            </a:r>
            <a:endParaRPr lang="th-TH" sz="4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658823" y="5199575"/>
            <a:ext cx="12591683" cy="1464231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มีความหมาย มีความน่าสนใจ เรื่องราวเปิดเผยเป็นจริง มีความถูกต้อง</a:t>
            </a:r>
          </a:p>
        </p:txBody>
      </p:sp>
      <p:sp>
        <p:nvSpPr>
          <p:cNvPr id="15" name="Pentagon 14"/>
          <p:cNvSpPr>
            <a:spLocks/>
          </p:cNvSpPr>
          <p:nvPr/>
        </p:nvSpPr>
        <p:spPr>
          <a:xfrm>
            <a:off x="1442543" y="7746687"/>
            <a:ext cx="2869901" cy="1464231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ด้านการออกแบบ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594476" y="8348754"/>
            <a:ext cx="12591683" cy="1464231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ต้องมีรูปแบบ แบบแผน โครงสร้าง หน้าที่การทำงาน และความสวยงาม โดยออกแบบให้เข้าใจง่าย ใช้งานง่าย และใช้ได้จริง</a:t>
            </a:r>
          </a:p>
        </p:txBody>
      </p:sp>
    </p:spTree>
    <p:extLst>
      <p:ext uri="{BB962C8B-B14F-4D97-AF65-F5344CB8AC3E}">
        <p14:creationId xmlns:p14="http://schemas.microsoft.com/office/powerpoint/2010/main" val="304703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007" y="502700"/>
            <a:ext cx="6716109" cy="24276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79" y="272587"/>
            <a:ext cx="2286000" cy="2369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57" y="2930390"/>
            <a:ext cx="9567345" cy="519370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0322167" y="3008811"/>
            <a:ext cx="4783018" cy="2899620"/>
          </a:xfrm>
          <a:prstGeom prst="roundRect">
            <a:avLst/>
          </a:prstGeom>
          <a:gradFill flip="none" rotWithShape="1">
            <a:gsLst>
              <a:gs pos="0">
                <a:srgbClr val="33CCFF">
                  <a:tint val="66000"/>
                  <a:satMod val="160000"/>
                </a:srgbClr>
              </a:gs>
              <a:gs pos="50000">
                <a:srgbClr val="33CCFF">
                  <a:tint val="44500"/>
                  <a:satMod val="160000"/>
                </a:srgbClr>
              </a:gs>
              <a:gs pos="100000">
                <a:srgbClr val="33CCFF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noAutofit/>
          </a:bodyPr>
          <a:lstStyle/>
          <a:p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ตั้ง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ค่าสไลด์สำหรับ </a:t>
            </a:r>
            <a:r>
              <a:rPr lang="en-US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Infographic</a:t>
            </a:r>
          </a:p>
          <a:p>
            <a:pPr marL="571500" indent="-571500">
              <a:buFontTx/>
              <a:buChar char="-"/>
            </a:pPr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แนวตั้ง</a:t>
            </a:r>
          </a:p>
          <a:p>
            <a:pPr marL="571500" indent="-571500">
              <a:buFontTx/>
              <a:buChar char="-"/>
            </a:pPr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แนวนอน</a:t>
            </a:r>
          </a:p>
          <a:p>
            <a:pPr marL="571500" indent="-571500">
              <a:buFontTx/>
              <a:buChar char="-"/>
            </a:pPr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จตุรัส</a:t>
            </a:r>
            <a:endParaRPr lang="th-TH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498012" y="6472851"/>
            <a:ext cx="4607173" cy="2814562"/>
          </a:xfrm>
          <a:prstGeom prst="roundRect">
            <a:avLst>
              <a:gd name="adj" fmla="val 6646"/>
            </a:avLst>
          </a:prstGeom>
          <a:gradFill flip="none" rotWithShape="1">
            <a:gsLst>
              <a:gs pos="0">
                <a:srgbClr val="33CCFF">
                  <a:tint val="66000"/>
                  <a:satMod val="160000"/>
                </a:srgbClr>
              </a:gs>
              <a:gs pos="50000">
                <a:srgbClr val="33CCFF">
                  <a:tint val="44500"/>
                  <a:satMod val="160000"/>
                </a:srgbClr>
              </a:gs>
              <a:gs pos="100000">
                <a:srgbClr val="33CCFF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noAutofit/>
          </a:bodyPr>
          <a:lstStyle/>
          <a:p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 </a:t>
            </a:r>
            <a:r>
              <a:rPr lang="en-US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graphic </a:t>
            </a:r>
            <a:endParaRPr lang="th-TH" sz="4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71500" indent="-571500">
              <a:buFontTx/>
              <a:buChar char="-"/>
            </a:pPr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เลือกข้อมูล </a:t>
            </a:r>
          </a:p>
          <a:p>
            <a:pPr marL="571500" indent="-571500">
              <a:buFontTx/>
              <a:buChar char="-"/>
            </a:pPr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เลือกรูป (ระวังลิขสิทธิ์)</a:t>
            </a:r>
          </a:p>
          <a:p>
            <a:pPr marL="571500" indent="-571500">
              <a:buFontTx/>
              <a:buChar char="-"/>
            </a:pPr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จัดตำแหน่ง</a:t>
            </a:r>
            <a:endParaRPr lang="th-TH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498012" y="9711156"/>
            <a:ext cx="4607173" cy="2814562"/>
          </a:xfrm>
          <a:prstGeom prst="roundRect">
            <a:avLst>
              <a:gd name="adj" fmla="val 6646"/>
            </a:avLst>
          </a:prstGeom>
          <a:gradFill flip="none" rotWithShape="1">
            <a:gsLst>
              <a:gs pos="0">
                <a:srgbClr val="33CCFF">
                  <a:tint val="66000"/>
                  <a:satMod val="160000"/>
                </a:srgbClr>
              </a:gs>
              <a:gs pos="50000">
                <a:srgbClr val="33CCFF">
                  <a:tint val="44500"/>
                  <a:satMod val="160000"/>
                </a:srgbClr>
              </a:gs>
              <a:gs pos="100000">
                <a:srgbClr val="33CCFF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noAutofit/>
          </a:bodyPr>
          <a:lstStyle/>
          <a:p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 </a:t>
            </a:r>
            <a:r>
              <a:rPr lang="en-US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Save</a:t>
            </a:r>
            <a:endParaRPr lang="th-TH" sz="4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71500" indent="-571500">
              <a:buFontTx/>
              <a:buChar char="-"/>
            </a:pPr>
            <a:r>
              <a:rPr lang="en-US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Save .</a:t>
            </a:r>
            <a:r>
              <a:rPr lang="en-US" sz="40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ppt</a:t>
            </a:r>
            <a:endParaRPr lang="th-TH" sz="4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71500" indent="-571500">
              <a:buFontTx/>
              <a:buChar char="-"/>
            </a:pPr>
            <a:r>
              <a:rPr lang="en-US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Save As </a:t>
            </a:r>
          </a:p>
          <a:p>
            <a: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.JPEG </a:t>
            </a:r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en-US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PNG</a:t>
            </a:r>
            <a:endParaRPr lang="th-TH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13346723" y="1582615"/>
            <a:ext cx="4095840" cy="1426196"/>
          </a:xfrm>
          <a:prstGeom prst="cloudCallout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เผยแพร่ช่องทางไหน</a:t>
            </a:r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457201" y="9550287"/>
            <a:ext cx="8387862" cy="2055559"/>
          </a:xfrm>
          <a:prstGeom prst="cloudCallout">
            <a:avLst>
              <a:gd name="adj1" fmla="val 68894"/>
              <a:gd name="adj2" fmla="val -118003"/>
            </a:avLst>
          </a:prstGeom>
          <a:solidFill>
            <a:srgbClr val="FF99FF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000"/>
              </a:lnSpc>
            </a:pPr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หารูปฟรี </a:t>
            </a:r>
            <a:r>
              <a:rPr lang="en-US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คำค้น </a:t>
            </a:r>
            <a:r>
              <a:rPr lang="en-US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Free 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vector </a:t>
            </a:r>
            <a:r>
              <a:rPr lang="en-US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graphic download</a:t>
            </a:r>
          </a:p>
          <a:p>
            <a:pPr>
              <a:lnSpc>
                <a:spcPts val="3000"/>
              </a:lnSpc>
            </a:pP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https://www.vecteezy.com</a:t>
            </a:r>
            <a:r>
              <a:rPr lang="en-US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9945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2803" y="329280"/>
            <a:ext cx="5874935" cy="24276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11" y="329280"/>
            <a:ext cx="2130775" cy="2208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8"/>
          <a:stretch/>
        </p:blipFill>
        <p:spPr>
          <a:xfrm>
            <a:off x="2637311" y="329280"/>
            <a:ext cx="9864744" cy="1261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4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5247" y="1541729"/>
            <a:ext cx="7087197" cy="6344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http://suandusitpoll.dusit.ac.th/WEB/</a:t>
            </a:r>
            <a:endParaRPr lang="th-TH" dirty="0"/>
          </a:p>
        </p:txBody>
      </p:sp>
      <p:sp>
        <p:nvSpPr>
          <p:cNvPr id="5" name="Rectangle 4"/>
          <p:cNvSpPr/>
          <p:nvPr/>
        </p:nvSpPr>
        <p:spPr>
          <a:xfrm>
            <a:off x="1675247" y="2800522"/>
            <a:ext cx="8997950" cy="117660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https://www.youtube.com/channel/UCWCNsYcEBaTmHum5ymx8oKg</a:t>
            </a:r>
            <a:endParaRPr lang="th-TH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8382" t="16708" r="32003" b="34403"/>
          <a:stretch/>
        </p:blipFill>
        <p:spPr>
          <a:xfrm>
            <a:off x="1631583" y="4601450"/>
            <a:ext cx="3587262" cy="502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16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51509" y="5450507"/>
            <a:ext cx="14554987" cy="36938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th-TH" sz="4662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คำ</a:t>
            </a:r>
            <a:r>
              <a:rPr lang="th-TH" sz="4662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ว่า </a:t>
            </a:r>
            <a:r>
              <a:rPr lang="th-TH" sz="4662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“โพล”</a:t>
            </a:r>
            <a:r>
              <a:rPr lang="th-TH" sz="4662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หรือ </a:t>
            </a:r>
            <a:r>
              <a:rPr lang="th-TH" sz="4662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en-US" sz="4662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Poll”</a:t>
            </a:r>
            <a:r>
              <a:rPr lang="th-TH" sz="4662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662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ราก</a:t>
            </a:r>
            <a:r>
              <a:rPr lang="th-TH" sz="4662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ศัพท์เดิมหมายถึง “หัว” (</a:t>
            </a:r>
            <a:r>
              <a:rPr lang="en-US" sz="4662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Head)</a:t>
            </a:r>
            <a:r>
              <a:rPr lang="th-TH" sz="4662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หรือ</a:t>
            </a:r>
            <a:r>
              <a:rPr lang="th-TH" sz="4662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การนับ “รายหัว” โดยมีความหมายอยู่ 2 นัย คือ การออกเสียงลงคะแนนเลือกตั้ง (</a:t>
            </a:r>
            <a:r>
              <a:rPr lang="en-US" sz="4662" dirty="0">
                <a:latin typeface="TH SarabunPSK" panose="020B0500040200020003" pitchFamily="34" charset="-34"/>
                <a:cs typeface="TH SarabunPSK" panose="020B0500040200020003" pitchFamily="34" charset="-34"/>
              </a:rPr>
              <a:t>Election) </a:t>
            </a:r>
            <a:r>
              <a:rPr lang="th-TH" sz="4662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และการสำรวจความคิดเห็น (</a:t>
            </a:r>
            <a:r>
              <a:rPr lang="en-US" sz="4662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Survey)</a:t>
            </a:r>
            <a:r>
              <a:rPr lang="th-TH" sz="4662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ประชาชน</a:t>
            </a:r>
            <a:r>
              <a:rPr lang="th-TH" sz="4662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เรื่องใดเรื่องหนึ่ง ทำให้มีการใช้คำว่า </a:t>
            </a:r>
            <a:r>
              <a:rPr lang="th-TH" sz="4662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en-US" sz="4662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Opinion Poll</a:t>
            </a:r>
            <a:r>
              <a:rPr lang="th-TH" sz="4662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  <a:r>
              <a:rPr lang="th-TH" sz="4662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662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th-TH" sz="4662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“การสำรวจความคิดเห็น” และถ้าการสำรวจความคิดเห็นเข้าข่ายเป็นสาธารณมติ (</a:t>
            </a:r>
            <a:r>
              <a:rPr lang="en-US" sz="4662" dirty="0">
                <a:latin typeface="TH SarabunPSK" panose="020B0500040200020003" pitchFamily="34" charset="-34"/>
                <a:cs typeface="TH SarabunPSK" panose="020B0500040200020003" pitchFamily="34" charset="-34"/>
              </a:rPr>
              <a:t>Public Opinion) </a:t>
            </a:r>
            <a:r>
              <a:rPr lang="th-TH" sz="4662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ก็จะใช้คำว่า “</a:t>
            </a:r>
            <a:r>
              <a:rPr lang="en-US" sz="4662" dirty="0">
                <a:latin typeface="TH SarabunPSK" panose="020B0500040200020003" pitchFamily="34" charset="-34"/>
                <a:cs typeface="TH SarabunPSK" panose="020B0500040200020003" pitchFamily="34" charset="-34"/>
              </a:rPr>
              <a:t>Public Opinion Poll” </a:t>
            </a:r>
            <a:endParaRPr lang="th-TH" sz="4662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51509" y="9407575"/>
            <a:ext cx="14554988" cy="2962093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4662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สารานุกรม</a:t>
            </a:r>
            <a:r>
              <a:rPr lang="th-TH" sz="4662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อิเล็กทรอนิกส์โคลัมเบีย (</a:t>
            </a:r>
            <a:r>
              <a:rPr lang="en-US" sz="4662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The Columbia Electronic Encyclopedia, ©2003) </a:t>
            </a:r>
            <a:r>
              <a:rPr lang="th-TH" sz="4662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ได้ให้ความหมายของคำว่า “โพล” ว่าเป็นวิธีลำดับทัศนคติหรือข้อคิดเห็นทั้งหมดจากน้อยไปมาก หรือเป็นการจัดแบ่งกลุ่มประชากรด้วยคำถามที่กำหนดขึ้น ซึ่งโดยทั่วไปแล้วจะเป็นคำถามทางการเมือง เศรษฐกิจ สังคม และการศึกษา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947" y="376287"/>
            <a:ext cx="5578110" cy="2278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45" y="217591"/>
            <a:ext cx="2191407" cy="2271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ounded Rectangle 8"/>
          <p:cNvSpPr/>
          <p:nvPr/>
        </p:nvSpPr>
        <p:spPr>
          <a:xfrm>
            <a:off x="1951509" y="2964614"/>
            <a:ext cx="9131650" cy="2269891"/>
          </a:xfrm>
          <a:prstGeom prst="roundRect">
            <a:avLst/>
          </a:prstGeom>
          <a:solidFill>
            <a:srgbClr val="66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โพล .....คืออะไร </a:t>
            </a:r>
            <a:r>
              <a:rPr lang="en-US" sz="8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???</a:t>
            </a:r>
            <a:endParaRPr lang="th-TH" sz="8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8485" y="381505"/>
            <a:ext cx="5578110" cy="22340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87686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8372" y="2778860"/>
            <a:ext cx="17263241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7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โพล </a:t>
            </a:r>
            <a:r>
              <a:rPr lang="th-TH" sz="7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.....ทำไปทำไม </a:t>
            </a:r>
            <a:r>
              <a:rPr lang="en-US" sz="7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???</a:t>
            </a:r>
            <a:endParaRPr lang="th-TH" sz="7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131" y="351169"/>
            <a:ext cx="5580993" cy="24276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79" y="230985"/>
            <a:ext cx="2128345" cy="2206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ounded Rectangle 2"/>
          <p:cNvSpPr/>
          <p:nvPr/>
        </p:nvSpPr>
        <p:spPr>
          <a:xfrm>
            <a:off x="8105891" y="4851234"/>
            <a:ext cx="9157342" cy="217410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5400" b="1" dirty="0" smtClean="0"/>
              <a:t>- ด้านการ</a:t>
            </a:r>
            <a:r>
              <a:rPr lang="th-TH" sz="5400" b="1" dirty="0"/>
              <a:t>วางแผนหรือการกำหนด</a:t>
            </a:r>
            <a:r>
              <a:rPr lang="th-TH" sz="5400" b="1" dirty="0" smtClean="0"/>
              <a:t>นโยบาย/กฎหมาย</a:t>
            </a:r>
            <a:r>
              <a:rPr lang="th-TH" sz="5400" dirty="0" smtClean="0"/>
              <a:t>วางแผนหรือกำหนดให้</a:t>
            </a:r>
            <a:r>
              <a:rPr lang="th-TH" sz="5400" dirty="0"/>
              <a:t>สอดคล้องกับความต้องการ</a:t>
            </a:r>
            <a:r>
              <a:rPr lang="th-TH" sz="5400" dirty="0" smtClean="0"/>
              <a:t> </a:t>
            </a:r>
            <a:endParaRPr lang="th-TH" sz="5400" dirty="0"/>
          </a:p>
        </p:txBody>
      </p:sp>
      <p:sp>
        <p:nvSpPr>
          <p:cNvPr id="8" name="Rounded Rectangle 7"/>
          <p:cNvSpPr/>
          <p:nvPr/>
        </p:nvSpPr>
        <p:spPr>
          <a:xfrm>
            <a:off x="8105891" y="7583857"/>
            <a:ext cx="9016664" cy="27632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5400" b="1" dirty="0" smtClean="0"/>
              <a:t>- ด้าน</a:t>
            </a:r>
            <a:r>
              <a:rPr lang="th-TH" sz="5400" b="1" dirty="0"/>
              <a:t>การตัดสินใจ </a:t>
            </a:r>
            <a:endParaRPr lang="th-TH" sz="5400" b="1" dirty="0" smtClean="0"/>
          </a:p>
          <a:p>
            <a:r>
              <a:rPr lang="th-TH" sz="5400" dirty="0" smtClean="0"/>
              <a:t>เลือก</a:t>
            </a:r>
            <a:r>
              <a:rPr lang="th-TH" sz="5400" dirty="0"/>
              <a:t>แนวทางหรือทางเลือกที่มีปัญหาน้อยที่สุดในการแก้ปัญหาต่าง ๆ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176230" y="10905598"/>
            <a:ext cx="9016664" cy="138918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5400" b="1" dirty="0" smtClean="0"/>
              <a:t>- ด้าน</a:t>
            </a:r>
            <a:r>
              <a:rPr lang="th-TH" sz="5400" b="1" dirty="0"/>
              <a:t>การดำเนินงาน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82" y="4851233"/>
            <a:ext cx="5932211" cy="748776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06119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26" y="2326419"/>
            <a:ext cx="4853959" cy="24276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10" y="314543"/>
            <a:ext cx="2238704" cy="2320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54014" y="314543"/>
            <a:ext cx="15087600" cy="17632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h-TH" b="1" dirty="0" smtClean="0"/>
              <a:t>โพล .... ทำอย่างไร</a:t>
            </a:r>
            <a:r>
              <a:rPr lang="en-US" b="1" dirty="0" smtClean="0"/>
              <a:t>???</a:t>
            </a:r>
            <a:endParaRPr lang="th-TH" b="1" dirty="0"/>
          </a:p>
        </p:txBody>
      </p:sp>
      <p:sp>
        <p:nvSpPr>
          <p:cNvPr id="11" name="Line 22"/>
          <p:cNvSpPr>
            <a:spLocks noChangeShapeType="1"/>
          </p:cNvSpPr>
          <p:nvPr/>
        </p:nvSpPr>
        <p:spPr bwMode="auto">
          <a:xfrm flipH="1">
            <a:off x="11495115" y="3462637"/>
            <a:ext cx="0" cy="421045"/>
          </a:xfrm>
          <a:prstGeom prst="line">
            <a:avLst/>
          </a:prstGeom>
          <a:ln>
            <a:solidFill>
              <a:schemeClr val="tx1"/>
            </a:solidFill>
            <a:headEnd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sz="48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AutoShape 21"/>
          <p:cNvSpPr>
            <a:spLocks noChangeArrowheads="1"/>
          </p:cNvSpPr>
          <p:nvPr/>
        </p:nvSpPr>
        <p:spPr bwMode="auto">
          <a:xfrm>
            <a:off x="8283565" y="2166493"/>
            <a:ext cx="6574296" cy="1373772"/>
          </a:xfrm>
          <a:prstGeom prst="flowChartDocument">
            <a:avLst/>
          </a:prstGeom>
          <a:solidFill>
            <a:srgbClr val="00B0F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18000" tIns="46800" rIns="18000" bIns="1080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975"/>
              </a:spcAft>
            </a:pPr>
            <a:r>
              <a:rPr lang="th-TH" sz="54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Batang" pitchFamily="18" charset="-127"/>
                <a:cs typeface="TH SarabunPSK" panose="020B0500040200020003" pitchFamily="34" charset="-34"/>
              </a:rPr>
              <a:t>โพล</a:t>
            </a:r>
            <a:r>
              <a:rPr lang="en-US" sz="54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Batang" pitchFamily="18" charset="-127"/>
                <a:cs typeface="TH SarabunPSK" panose="020B0500040200020003" pitchFamily="34" charset="-34"/>
              </a:rPr>
              <a:t> </a:t>
            </a:r>
            <a:r>
              <a:rPr lang="en-US" sz="5400" b="1" dirty="0">
                <a:solidFill>
                  <a:schemeClr val="tx1"/>
                </a:solidFill>
                <a:latin typeface="TH SarabunPSK" panose="020B0500040200020003" pitchFamily="34" charset="-34"/>
                <a:ea typeface="Batang" pitchFamily="18" charset="-127"/>
                <a:cs typeface="TH SarabunPSK" panose="020B0500040200020003" pitchFamily="34" charset="-34"/>
              </a:rPr>
              <a:t>(Public Opinion Poll)</a:t>
            </a:r>
            <a:endParaRPr lang="th-TH" sz="11500" b="1" dirty="0">
              <a:solidFill>
                <a:schemeClr val="tx1"/>
              </a:solidFill>
              <a:latin typeface="TH SarabunPSK" panose="020B0500040200020003" pitchFamily="34" charset="-34"/>
              <a:ea typeface="Batang" pitchFamily="18" charset="-127"/>
              <a:cs typeface="TH SarabunPSK" panose="020B0500040200020003" pitchFamily="34" charset="-34"/>
            </a:endParaRPr>
          </a:p>
        </p:txBody>
      </p:sp>
      <p:sp>
        <p:nvSpPr>
          <p:cNvPr id="13" name="Line 23"/>
          <p:cNvSpPr>
            <a:spLocks noChangeShapeType="1"/>
          </p:cNvSpPr>
          <p:nvPr/>
        </p:nvSpPr>
        <p:spPr bwMode="auto">
          <a:xfrm>
            <a:off x="11498759" y="5070776"/>
            <a:ext cx="3643" cy="447167"/>
          </a:xfrm>
          <a:prstGeom prst="line">
            <a:avLst/>
          </a:prstGeom>
          <a:ln>
            <a:solidFill>
              <a:schemeClr val="tx1"/>
            </a:solidFill>
            <a:headEnd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sz="48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Line 24"/>
          <p:cNvSpPr>
            <a:spLocks noChangeShapeType="1"/>
          </p:cNvSpPr>
          <p:nvPr/>
        </p:nvSpPr>
        <p:spPr bwMode="auto">
          <a:xfrm>
            <a:off x="11495115" y="10344585"/>
            <a:ext cx="3643" cy="448704"/>
          </a:xfrm>
          <a:prstGeom prst="line">
            <a:avLst/>
          </a:prstGeom>
          <a:ln>
            <a:solidFill>
              <a:schemeClr val="tx1"/>
            </a:solidFill>
            <a:headEnd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sz="48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Line 25"/>
          <p:cNvSpPr>
            <a:spLocks noChangeShapeType="1"/>
          </p:cNvSpPr>
          <p:nvPr/>
        </p:nvSpPr>
        <p:spPr bwMode="auto">
          <a:xfrm>
            <a:off x="11495115" y="6482964"/>
            <a:ext cx="3643" cy="485584"/>
          </a:xfrm>
          <a:prstGeom prst="line">
            <a:avLst/>
          </a:prstGeom>
          <a:ln>
            <a:solidFill>
              <a:schemeClr val="tx1"/>
            </a:solidFill>
            <a:headEnd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sz="48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Line 26"/>
          <p:cNvSpPr>
            <a:spLocks noChangeShapeType="1"/>
          </p:cNvSpPr>
          <p:nvPr/>
        </p:nvSpPr>
        <p:spPr bwMode="auto">
          <a:xfrm>
            <a:off x="11495115" y="9218215"/>
            <a:ext cx="3643" cy="485584"/>
          </a:xfrm>
          <a:prstGeom prst="line">
            <a:avLst/>
          </a:prstGeom>
          <a:ln>
            <a:solidFill>
              <a:schemeClr val="tx1"/>
            </a:solidFill>
            <a:headEnd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sz="48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Line 27"/>
          <p:cNvSpPr>
            <a:spLocks noChangeShapeType="1"/>
          </p:cNvSpPr>
          <p:nvPr/>
        </p:nvSpPr>
        <p:spPr bwMode="auto">
          <a:xfrm>
            <a:off x="11495115" y="8091845"/>
            <a:ext cx="3643" cy="485584"/>
          </a:xfrm>
          <a:prstGeom prst="line">
            <a:avLst/>
          </a:prstGeom>
          <a:ln>
            <a:solidFill>
              <a:schemeClr val="tx1"/>
            </a:solidFill>
            <a:headEnd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sz="48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Line 28"/>
          <p:cNvSpPr>
            <a:spLocks noChangeShapeType="1"/>
          </p:cNvSpPr>
          <p:nvPr/>
        </p:nvSpPr>
        <p:spPr bwMode="auto">
          <a:xfrm>
            <a:off x="11495115" y="11148257"/>
            <a:ext cx="3643" cy="654616"/>
          </a:xfrm>
          <a:prstGeom prst="line">
            <a:avLst/>
          </a:prstGeom>
          <a:ln>
            <a:solidFill>
              <a:schemeClr val="tx1"/>
            </a:solidFill>
            <a:headEnd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sz="48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8248396" y="3909063"/>
            <a:ext cx="6574296" cy="1287719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0000" tIns="45720" rIns="18000" bIns="10800" numCol="1" anchor="ctr" anchorCtr="0" compatLnSpc="1">
            <a:prstTxWarp prst="textNoShape">
              <a:avLst/>
            </a:prstTxWarp>
          </a:bodyPr>
          <a:lstStyle/>
          <a:p>
            <a:pPr marL="0" lvl="1" algn="ctr" fontAlgn="base">
              <a:spcBef>
                <a:spcPct val="0"/>
              </a:spcBef>
              <a:spcAft>
                <a:spcPts val="1975"/>
              </a:spcAft>
            </a:pP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ศึกษาข่าวสารข้อมูล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/ ประเด็น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เด่นจากกระแสสังคม </a:t>
            </a:r>
            <a:endParaRPr lang="th-TH" sz="3600" b="1" dirty="0" smtClean="0">
              <a:solidFill>
                <a:schemeClr val="bg1"/>
              </a:solidFill>
              <a:latin typeface="TH SarabunPSK" panose="020B0500040200020003" pitchFamily="34" charset="-34"/>
              <a:ea typeface="Angsana New" pitchFamily="18" charset="-34"/>
              <a:cs typeface="TH SarabunPSK" panose="020B0500040200020003" pitchFamily="34" charset="-34"/>
            </a:endParaRPr>
          </a:p>
          <a:p>
            <a:pPr marL="0" lvl="1" algn="ctr" fontAlgn="base">
              <a:spcBef>
                <a:spcPct val="0"/>
              </a:spcBef>
              <a:spcAft>
                <a:spcPts val="1975"/>
              </a:spcAft>
            </a:pP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(</a:t>
            </a:r>
            <a:r>
              <a:rPr lang="en-US" sz="3600" b="1" dirty="0">
                <a:solidFill>
                  <a:schemeClr val="bg1"/>
                </a:solidFill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Hot issue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) ทั้งเรื่องการเมือง เศรษฐกิจ สังคม ฯลฯ</a:t>
            </a:r>
            <a:endParaRPr lang="th-TH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Text Box 30"/>
          <p:cNvSpPr txBox="1">
            <a:spLocks noChangeArrowheads="1"/>
          </p:cNvSpPr>
          <p:nvPr/>
        </p:nvSpPr>
        <p:spPr bwMode="auto">
          <a:xfrm>
            <a:off x="8248396" y="5525627"/>
            <a:ext cx="6609465" cy="1118687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18000" tIns="45720" rIns="18000" bIns="10800" numCol="1" anchor="ctr" anchorCtr="0" compatLnSpc="1">
            <a:prstTxWarp prst="textNoShape">
              <a:avLst/>
            </a:prstTxWarp>
          </a:bodyPr>
          <a:lstStyle/>
          <a:p>
            <a:pPr marL="3175" lvl="1" indent="-3175" algn="ctr" fontAlgn="base">
              <a:spcBef>
                <a:spcPct val="0"/>
              </a:spcBef>
              <a:spcAft>
                <a:spcPts val="1975"/>
              </a:spcAft>
            </a:pP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กำหนดประเด็นการ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สำรวจ/ ประเด็นคำถาม</a:t>
            </a:r>
            <a:endParaRPr lang="th-TH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8248396" y="6965475"/>
            <a:ext cx="6609465" cy="1333819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18000" tIns="45720" rIns="18000" bIns="10800" numCol="1" anchor="t" anchorCtr="0" compatLnSpc="1">
            <a:prstTxWarp prst="textNoShape">
              <a:avLst/>
            </a:prstTxWarp>
          </a:bodyPr>
          <a:lstStyle/>
          <a:p>
            <a:pPr marL="0" lvl="1" algn="ctr" fontAlgn="base">
              <a:spcBef>
                <a:spcPct val="0"/>
              </a:spcBef>
              <a:spcAft>
                <a:spcPts val="1975"/>
              </a:spcAft>
            </a:pP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สร้างเครื่องมือสำรวจ (แบบสอบถาม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/ สัมภาษณ์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) </a:t>
            </a:r>
            <a:endParaRPr lang="en-US" sz="3600" b="1" dirty="0">
              <a:solidFill>
                <a:schemeClr val="bg1"/>
              </a:solidFill>
              <a:latin typeface="TH SarabunPSK" panose="020B0500040200020003" pitchFamily="34" charset="-34"/>
              <a:ea typeface="Angsana New" pitchFamily="18" charset="-34"/>
              <a:cs typeface="TH SarabunPSK" panose="020B0500040200020003" pitchFamily="34" charset="-34"/>
            </a:endParaRPr>
          </a:p>
          <a:p>
            <a:pPr marL="0" lvl="1" algn="ctr" fontAlgn="base">
              <a:spcBef>
                <a:spcPct val="0"/>
              </a:spcBef>
              <a:spcAft>
                <a:spcPts val="1975"/>
              </a:spcAft>
            </a:pPr>
            <a:r>
              <a:rPr lang="en-US" sz="3600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Try </a:t>
            </a:r>
            <a:r>
              <a:rPr lang="en-US" sz="3600" b="1" dirty="0">
                <a:solidFill>
                  <a:schemeClr val="bg1"/>
                </a:solidFill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out 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/ ปรับแก้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ไขเครื่องมือให้สมบูรณ์</a:t>
            </a:r>
            <a:endParaRPr lang="th-TH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Text Box 32"/>
          <p:cNvSpPr txBox="1">
            <a:spLocks noChangeArrowheads="1"/>
          </p:cNvSpPr>
          <p:nvPr/>
        </p:nvSpPr>
        <p:spPr bwMode="auto">
          <a:xfrm>
            <a:off x="8248396" y="8602015"/>
            <a:ext cx="6609465" cy="805209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18000" tIns="45720" rIns="18000" bIns="10800" numCol="1" anchor="ctr" anchorCtr="0" compatLnSpc="1">
            <a:prstTxWarp prst="textNoShape">
              <a:avLst/>
            </a:prstTxWarp>
          </a:bodyPr>
          <a:lstStyle/>
          <a:p>
            <a:pPr marL="0" lvl="1" algn="ctr" fontAlgn="base">
              <a:spcBef>
                <a:spcPct val="0"/>
              </a:spcBef>
              <a:spcAft>
                <a:spcPts val="1975"/>
              </a:spcAft>
            </a:pP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เก็บ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ข้อมูลภาคสนาม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/ โทรศัพท์/ ออนไลน์/ ไปรษณีย์</a:t>
            </a:r>
            <a:endParaRPr lang="th-TH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Text Box 33"/>
          <p:cNvSpPr txBox="1">
            <a:spLocks noChangeArrowheads="1"/>
          </p:cNvSpPr>
          <p:nvPr/>
        </p:nvSpPr>
        <p:spPr bwMode="auto">
          <a:xfrm>
            <a:off x="8248396" y="9700726"/>
            <a:ext cx="6609465" cy="636176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18000" tIns="45720" rIns="18000" bIns="10800" numCol="1" anchor="ctr" anchorCtr="0" compatLnSpc="1">
            <a:prstTxWarp prst="textNoShape">
              <a:avLst/>
            </a:prstTxWarp>
          </a:bodyPr>
          <a:lstStyle/>
          <a:p>
            <a:pPr marL="0" lvl="1" algn="ctr" fontAlgn="base">
              <a:spcBef>
                <a:spcPct val="0"/>
              </a:spcBef>
              <a:spcAft>
                <a:spcPts val="1975"/>
              </a:spcAft>
            </a:pP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ประมวลผล</a:t>
            </a:r>
            <a:endParaRPr lang="th-TH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Text Box 34"/>
          <p:cNvSpPr txBox="1">
            <a:spLocks noChangeArrowheads="1"/>
          </p:cNvSpPr>
          <p:nvPr/>
        </p:nvSpPr>
        <p:spPr bwMode="auto">
          <a:xfrm>
            <a:off x="8248396" y="10799436"/>
            <a:ext cx="6609465" cy="671519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18000" tIns="45720" rIns="18000" bIns="10800" numCol="1" anchor="ctr" anchorCtr="0" compatLnSpc="1">
            <a:prstTxWarp prst="textNoShape">
              <a:avLst/>
            </a:prstTxWarp>
          </a:bodyPr>
          <a:lstStyle/>
          <a:p>
            <a:pPr marL="0" lvl="1" algn="ctr" fontAlgn="base">
              <a:spcBef>
                <a:spcPct val="0"/>
              </a:spcBef>
              <a:spcAft>
                <a:spcPts val="1975"/>
              </a:spcAft>
            </a:pP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สรุปผล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การสำรวจ</a:t>
            </a:r>
            <a:endParaRPr lang="th-TH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Text Box 35"/>
          <p:cNvSpPr txBox="1">
            <a:spLocks noChangeArrowheads="1"/>
          </p:cNvSpPr>
          <p:nvPr/>
        </p:nvSpPr>
        <p:spPr bwMode="auto">
          <a:xfrm>
            <a:off x="8248396" y="11792117"/>
            <a:ext cx="6609465" cy="671519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18000" tIns="45720" rIns="18000" bIns="10800" numCol="1" anchor="ctr" anchorCtr="0" compatLnSpc="1">
            <a:prstTxWarp prst="textNoShape">
              <a:avLst/>
            </a:prstTxWarp>
          </a:bodyPr>
          <a:lstStyle/>
          <a:p>
            <a:pPr marL="0" lvl="1" algn="ctr" fontAlgn="base">
              <a:spcBef>
                <a:spcPct val="0"/>
              </a:spcBef>
              <a:spcAft>
                <a:spcPts val="1975"/>
              </a:spcAft>
            </a:pP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นำเสนอ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สื่อมวลชน</a:t>
            </a:r>
            <a:r>
              <a:rPr lang="en-US" sz="3600" b="1" dirty="0">
                <a:solidFill>
                  <a:schemeClr val="bg1"/>
                </a:solidFill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 </a:t>
            </a:r>
            <a:endParaRPr lang="th-TH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26" name="Straight Connector 25"/>
          <p:cNvCxnSpPr>
            <a:stCxn id="25" idx="1"/>
          </p:cNvCxnSpPr>
          <p:nvPr/>
        </p:nvCxnSpPr>
        <p:spPr>
          <a:xfrm flipH="1">
            <a:off x="7139354" y="12127877"/>
            <a:ext cx="1109042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408711" y="10793289"/>
            <a:ext cx="4695474" cy="1670347"/>
          </a:xfrm>
          <a:prstGeom prst="rect">
            <a:avLst/>
          </a:prstGeom>
          <a:ln w="28575"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การจัดทำฐานข้อมูล</a:t>
            </a:r>
            <a:endParaRPr lang="th-TH" sz="4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526" y="4647277"/>
            <a:ext cx="4623533" cy="4623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0794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1434662" y="1939159"/>
            <a:ext cx="15607862" cy="1075208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79" y="297141"/>
            <a:ext cx="2333297" cy="2418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Title 1"/>
          <p:cNvSpPr txBox="1">
            <a:spLocks/>
          </p:cNvSpPr>
          <p:nvPr/>
        </p:nvSpPr>
        <p:spPr>
          <a:xfrm>
            <a:off x="283779" y="2778860"/>
            <a:ext cx="17391058" cy="176324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133209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77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หัวข้อโพล....</a:t>
            </a:r>
            <a:endParaRPr lang="th-TH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408711" y="4953395"/>
            <a:ext cx="7825154" cy="1166051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ความคิดเห็นของคนไทย ณ</a:t>
            </a:r>
            <a:r>
              <a:rPr lang="en-US" sz="5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5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วันนี้</a:t>
            </a:r>
            <a:endParaRPr lang="th-TH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578469" y="6530741"/>
            <a:ext cx="7825154" cy="1166051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ความต้องการของ “คนไทย”</a:t>
            </a:r>
            <a:endParaRPr lang="th-TH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987788" y="8108087"/>
            <a:ext cx="7825154" cy="116605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ประชาชนคิดอย่างไร </a:t>
            </a:r>
            <a:r>
              <a:rPr lang="en-US" sz="5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?</a:t>
            </a:r>
            <a:r>
              <a:rPr lang="th-TH" sz="5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กับ...</a:t>
            </a:r>
            <a:endParaRPr lang="th-TH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273788" y="9685433"/>
            <a:ext cx="7825154" cy="1166051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คนไทยคิดอย่างไร </a:t>
            </a:r>
            <a:r>
              <a:rPr lang="en-US" sz="5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?</a:t>
            </a:r>
            <a:endParaRPr lang="th-TH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0" y="9430826"/>
            <a:ext cx="4904216" cy="34942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3560" y="351169"/>
            <a:ext cx="5210763" cy="3213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3561" y="3564473"/>
            <a:ext cx="5181276" cy="24276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Oval 2"/>
          <p:cNvSpPr/>
          <p:nvPr/>
        </p:nvSpPr>
        <p:spPr>
          <a:xfrm>
            <a:off x="8781393" y="495339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135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096" y="718340"/>
            <a:ext cx="4049917" cy="24276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02700"/>
            <a:ext cx="1951511" cy="202312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57200" y="2757480"/>
            <a:ext cx="17231710" cy="1570497"/>
          </a:xfrm>
          <a:prstGeom prst="roundRect">
            <a:avLst/>
          </a:prstGeom>
          <a:solidFill>
            <a:srgbClr val="0000FF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โพล ... ถามอย่างไร </a:t>
            </a:r>
            <a:r>
              <a:rPr lang="en-US" sz="8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?</a:t>
            </a:r>
            <a:endParaRPr lang="th-TH" sz="8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90977" y="4700483"/>
            <a:ext cx="6826358" cy="1306903"/>
            <a:chOff x="0" y="1438630"/>
            <a:chExt cx="6826358" cy="1306903"/>
          </a:xfrm>
        </p:grpSpPr>
        <p:sp>
          <p:nvSpPr>
            <p:cNvPr id="8" name="Rounded Rectangle 7"/>
            <p:cNvSpPr/>
            <p:nvPr/>
          </p:nvSpPr>
          <p:spPr>
            <a:xfrm>
              <a:off x="0" y="1438630"/>
              <a:ext cx="6826358" cy="130690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502641"/>
                <a:satOff val="12754"/>
                <a:lumOff val="6628"/>
                <a:alphaOff val="0"/>
              </a:schemeClr>
            </a:fillRef>
            <a:effectRef idx="0">
              <a:schemeClr val="accent4">
                <a:hueOff val="-502641"/>
                <a:satOff val="12754"/>
                <a:lumOff val="6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63798" y="1502428"/>
              <a:ext cx="6698762" cy="11793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9070" tIns="89535" rIns="179070" bIns="89535" numCol="1" spcCol="1270" anchor="ctr" anchorCtr="0">
              <a:noAutofit/>
            </a:bodyPr>
            <a:lstStyle/>
            <a:p>
              <a:pPr lvl="0" defTabSz="2089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4700" b="1" kern="12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กำหนดวัตถุประสงค์ของการสำรวจ</a:t>
              </a:r>
              <a:endParaRPr lang="en-US" sz="4700" b="1" kern="1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90977" y="6561618"/>
            <a:ext cx="6826358" cy="1306903"/>
            <a:chOff x="0" y="1438630"/>
            <a:chExt cx="6826358" cy="1306903"/>
          </a:xfrm>
        </p:grpSpPr>
        <p:sp>
          <p:nvSpPr>
            <p:cNvPr id="11" name="Rounded Rectangle 10"/>
            <p:cNvSpPr/>
            <p:nvPr/>
          </p:nvSpPr>
          <p:spPr>
            <a:xfrm>
              <a:off x="0" y="1438630"/>
              <a:ext cx="6826358" cy="130690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502641"/>
                <a:satOff val="12754"/>
                <a:lumOff val="6628"/>
                <a:alphaOff val="0"/>
              </a:schemeClr>
            </a:fillRef>
            <a:effectRef idx="0">
              <a:schemeClr val="accent4">
                <a:hueOff val="-502641"/>
                <a:satOff val="12754"/>
                <a:lumOff val="6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63798" y="1502428"/>
              <a:ext cx="6698762" cy="11793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9070" tIns="89535" rIns="179070" bIns="89535" numCol="1" spcCol="1270" anchor="ctr" anchorCtr="0">
              <a:noAutofit/>
            </a:bodyPr>
            <a:lstStyle/>
            <a:p>
              <a:pPr lvl="0" defTabSz="2089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4700" b="1" kern="12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คำถามต้องไม่ชี้นำ / ลำเอียง</a:t>
              </a:r>
              <a:endParaRPr lang="en-US" sz="4700" b="1" kern="1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27179" y="8517602"/>
            <a:ext cx="6826358" cy="1306903"/>
            <a:chOff x="0" y="1438630"/>
            <a:chExt cx="6826358" cy="1306903"/>
          </a:xfrm>
        </p:grpSpPr>
        <p:sp>
          <p:nvSpPr>
            <p:cNvPr id="15" name="Rounded Rectangle 14"/>
            <p:cNvSpPr/>
            <p:nvPr/>
          </p:nvSpPr>
          <p:spPr>
            <a:xfrm>
              <a:off x="0" y="1438630"/>
              <a:ext cx="6826358" cy="130690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502641"/>
                <a:satOff val="12754"/>
                <a:lumOff val="6628"/>
                <a:alphaOff val="0"/>
              </a:schemeClr>
            </a:fillRef>
            <a:effectRef idx="0">
              <a:schemeClr val="accent4">
                <a:hueOff val="-502641"/>
                <a:satOff val="12754"/>
                <a:lumOff val="6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63798" y="1502428"/>
              <a:ext cx="6698762" cy="11793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9070" tIns="89535" rIns="179070" bIns="89535" numCol="1" spcCol="1270" anchor="ctr" anchorCtr="0">
              <a:noAutofit/>
            </a:bodyPr>
            <a:lstStyle/>
            <a:p>
              <a:pPr lvl="0" defTabSz="2089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4700" b="1" kern="12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คำถามต้องเป็นการแสดงความคิดเห็น</a:t>
              </a:r>
              <a:endParaRPr lang="en-US" sz="4700" b="1" kern="1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27179" y="10473586"/>
            <a:ext cx="6826358" cy="1306903"/>
            <a:chOff x="0" y="1438630"/>
            <a:chExt cx="6826358" cy="1306903"/>
          </a:xfrm>
        </p:grpSpPr>
        <p:sp>
          <p:nvSpPr>
            <p:cNvPr id="18" name="Rounded Rectangle 17"/>
            <p:cNvSpPr/>
            <p:nvPr/>
          </p:nvSpPr>
          <p:spPr>
            <a:xfrm>
              <a:off x="0" y="1438630"/>
              <a:ext cx="6826358" cy="130690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502641"/>
                <a:satOff val="12754"/>
                <a:lumOff val="6628"/>
                <a:alphaOff val="0"/>
              </a:schemeClr>
            </a:fillRef>
            <a:effectRef idx="0">
              <a:schemeClr val="accent4">
                <a:hueOff val="-502641"/>
                <a:satOff val="12754"/>
                <a:lumOff val="6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4"/>
            <p:cNvSpPr/>
            <p:nvPr/>
          </p:nvSpPr>
          <p:spPr>
            <a:xfrm>
              <a:off x="63798" y="1502428"/>
              <a:ext cx="6698762" cy="11793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9070" tIns="89535" rIns="179070" bIns="89535" numCol="1" spcCol="1270" anchor="ctr" anchorCtr="0">
              <a:noAutofit/>
            </a:bodyPr>
            <a:lstStyle/>
            <a:p>
              <a:pPr lvl="0" defTabSz="2089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4700" b="1" kern="12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คำตอบที่ได้จะไม่มีถูก ไม่มีผิด</a:t>
              </a:r>
              <a:endParaRPr lang="en-US" sz="4700" b="1" kern="1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588" y="4975798"/>
            <a:ext cx="9246164" cy="5657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25850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787" y="351169"/>
            <a:ext cx="5214668" cy="24276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79" y="209924"/>
            <a:ext cx="2254469" cy="2337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425668" y="2778860"/>
            <a:ext cx="17200179" cy="116605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เครื่องมือที่ใช้ในการสำรวจ</a:t>
            </a:r>
            <a:endParaRPr lang="th-TH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Oval 3"/>
          <p:cNvSpPr/>
          <p:nvPr/>
        </p:nvSpPr>
        <p:spPr>
          <a:xfrm>
            <a:off x="938650" y="4668474"/>
            <a:ext cx="4254044" cy="1582615"/>
          </a:xfrm>
          <a:prstGeom prst="ellipse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แบบสอบถาม/แบบสัมภาษณ์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915788" y="4994030"/>
            <a:ext cx="4582225" cy="12167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ปลายเปิด (</a:t>
            </a:r>
            <a:r>
              <a:rPr lang="en-US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Open Ended)</a:t>
            </a:r>
            <a:endParaRPr lang="th-TH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915789" y="6576693"/>
            <a:ext cx="4582225" cy="11466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ปลายปิด (</a:t>
            </a:r>
            <a:r>
              <a:rPr lang="en-US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Close Ended)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58" y="6397140"/>
            <a:ext cx="3439228" cy="446875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Rounded Rectangle 10"/>
          <p:cNvSpPr/>
          <p:nvPr/>
        </p:nvSpPr>
        <p:spPr>
          <a:xfrm>
            <a:off x="5915787" y="8217875"/>
            <a:ext cx="4582225" cy="297564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Check List</a:t>
            </a:r>
          </a:p>
          <a:p>
            <a:r>
              <a:rPr lang="en-US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Multiple Choice</a:t>
            </a:r>
          </a:p>
          <a:p>
            <a:r>
              <a:rPr lang="en-US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Ranking</a:t>
            </a:r>
          </a:p>
          <a:p>
            <a:r>
              <a:rPr lang="en-US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Rating Scale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118" y="4331004"/>
            <a:ext cx="4748612" cy="21131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8085" y="6576693"/>
            <a:ext cx="4537767" cy="302517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4" name="Down Arrow 13"/>
          <p:cNvSpPr/>
          <p:nvPr/>
        </p:nvSpPr>
        <p:spPr>
          <a:xfrm>
            <a:off x="7893113" y="7717469"/>
            <a:ext cx="391977" cy="506269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25"/>
          <a:stretch/>
        </p:blipFill>
        <p:spPr>
          <a:xfrm>
            <a:off x="13916919" y="9248309"/>
            <a:ext cx="3297621" cy="32351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08897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125415" y="5503983"/>
            <a:ext cx="15157939" cy="7156939"/>
          </a:xfrm>
          <a:prstGeom prst="roundRect">
            <a:avLst>
              <a:gd name="adj" fmla="val 7277"/>
            </a:avLst>
          </a:prstGeom>
          <a:ln>
            <a:prstDash val="lg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317" y="351169"/>
            <a:ext cx="6117021" cy="24276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45" y="249670"/>
            <a:ext cx="2270234" cy="2353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378370" y="2859935"/>
            <a:ext cx="17294772" cy="205691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การตรวจสอบคุณภาพของแบบสอบถาม และการจัดการแบบสอบถาม</a:t>
            </a:r>
            <a:endParaRPr lang="th-TH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49691" y="5838092"/>
            <a:ext cx="5645044" cy="5205048"/>
          </a:xfrm>
          <a:prstGeom prst="roundRect">
            <a:avLst>
              <a:gd name="adj" fmla="val 6764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h-TH" sz="5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 </a:t>
            </a:r>
            <a:r>
              <a:rPr lang="th-TH" sz="5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ความเที่ยงตรง (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Validity</a:t>
            </a:r>
            <a:r>
              <a:rPr lang="en-US" sz="5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en-US" sz="5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5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5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วัดได้ในสิ่งที่ต้องการวัดความสอดคล้องระหว่างข้อถามกับวัตถุประสงค์หรือเนื้อหา </a:t>
            </a:r>
            <a:r>
              <a:rPr lang="en-US" sz="5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IOC (Index of Item Objective Congruence)</a:t>
            </a:r>
            <a:r>
              <a:rPr lang="th-TH" sz="5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5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lang="en-US" sz="5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54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724454" y="5838092"/>
            <a:ext cx="7172038" cy="6119447"/>
          </a:xfrm>
          <a:prstGeom prst="roundRect">
            <a:avLst>
              <a:gd name="adj" fmla="val 6764"/>
            </a:avLst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5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ความเชื่อมั่น (</a:t>
            </a:r>
            <a:r>
              <a:rPr lang="en-US" sz="5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Reliability) </a:t>
            </a:r>
            <a:endParaRPr lang="th-TH" sz="54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5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ความ</a:t>
            </a:r>
            <a:r>
              <a:rPr lang="th-TH" sz="5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</a:t>
            </a:r>
            <a:r>
              <a:rPr lang="th-TH" sz="5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ปรนัย (</a:t>
            </a:r>
            <a:r>
              <a:rPr lang="en-US" sz="5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Objectivity) </a:t>
            </a:r>
            <a:endParaRPr lang="th-TH" sz="54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5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อำนาจจำแนก (</a:t>
            </a:r>
            <a:r>
              <a:rPr lang="en-US" sz="5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Discrimination</a:t>
            </a:r>
            <a:r>
              <a:rPr lang="en-US" sz="5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54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5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ปฏิบัติ</a:t>
            </a:r>
            <a:r>
              <a:rPr lang="th-TH" sz="5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จริงได้ (</a:t>
            </a:r>
            <a:r>
              <a:rPr lang="en-US" sz="5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Practical) </a:t>
            </a:r>
            <a:endParaRPr lang="th-TH" sz="54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5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ยุติธรรม </a:t>
            </a:r>
            <a:r>
              <a:rPr lang="th-TH" sz="5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5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Fairness) </a:t>
            </a:r>
            <a:endParaRPr lang="th-TH" sz="54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5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ประสิทธิภาพ </a:t>
            </a:r>
            <a:r>
              <a:rPr lang="th-TH" sz="5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5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Efficiency</a:t>
            </a:r>
            <a:r>
              <a:rPr lang="en-US" sz="5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9226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1646</TotalTime>
  <Words>1047</Words>
  <Application>Microsoft Office PowerPoint</Application>
  <PresentationFormat>Custom</PresentationFormat>
  <Paragraphs>150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Batang</vt:lpstr>
      <vt:lpstr>Angsana New</vt:lpstr>
      <vt:lpstr>Arial</vt:lpstr>
      <vt:lpstr>Calibri</vt:lpstr>
      <vt:lpstr>Corbel</vt:lpstr>
      <vt:lpstr>DilleniaUPC</vt:lpstr>
      <vt:lpstr>TH SarabunPSK</vt:lpstr>
      <vt:lpstr>Basis</vt:lpstr>
      <vt:lpstr>โครงการฝึกอบรมเชิงปฏิบัติการ “การสำรวจความคิดเห็นของประชาชน สถิติ และอินโฟกราฟิก  เพื่อการจัดทำข้อมูลประกอบการดำเนินงานของฝ่ายนิติบัญญัติ”</vt:lpstr>
      <vt:lpstr> กระบวนการทำโพล โดย สวนดุสิตโพล  มหาวิทยาลัยสวนดุสิต</vt:lpstr>
      <vt:lpstr>PowerPoint Presentation</vt:lpstr>
      <vt:lpstr>PowerPoint Presentation</vt:lpstr>
      <vt:lpstr>โพล .... ทำอย่างไร???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โดย สวนดุสิตโพล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โครงการฝึกอบรมเชิงปฏิบัติการ การเสริมสร้างสมรรถนะในการให้บริการวิชาการแก่สมาชิกสภานิติบัญญัติแห่งชาติ</dc:title>
  <dc:creator>nattapon yamchim</dc:creator>
  <cp:lastModifiedBy>Nattapon Yamchim</cp:lastModifiedBy>
  <cp:revision>74</cp:revision>
  <cp:lastPrinted>2016-09-11T05:00:08Z</cp:lastPrinted>
  <dcterms:created xsi:type="dcterms:W3CDTF">2016-09-05T16:09:23Z</dcterms:created>
  <dcterms:modified xsi:type="dcterms:W3CDTF">2016-09-11T08:26:19Z</dcterms:modified>
</cp:coreProperties>
</file>